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4"/>
  </p:notesMasterIdLst>
  <p:sldIdLst>
    <p:sldId id="256" r:id="rId2"/>
    <p:sldId id="258" r:id="rId3"/>
    <p:sldId id="259" r:id="rId4"/>
    <p:sldId id="305" r:id="rId5"/>
    <p:sldId id="306" r:id="rId6"/>
    <p:sldId id="308" r:id="rId7"/>
    <p:sldId id="309" r:id="rId8"/>
    <p:sldId id="310" r:id="rId9"/>
    <p:sldId id="312" r:id="rId10"/>
    <p:sldId id="311" r:id="rId11"/>
    <p:sldId id="314" r:id="rId12"/>
    <p:sldId id="315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5" r:id="rId21"/>
    <p:sldId id="326" r:id="rId22"/>
    <p:sldId id="260" r:id="rId23"/>
  </p:sldIdLst>
  <p:sldSz cx="9144000" cy="5143500" type="screen16x9"/>
  <p:notesSz cx="6858000" cy="9144000"/>
  <p:embeddedFontLst>
    <p:embeddedFont>
      <p:font typeface="Montserrat" panose="020B0604020202020204" charset="0"/>
      <p:regular r:id="rId25"/>
      <p:bold r:id="rId26"/>
      <p:italic r:id="rId27"/>
      <p:boldItalic r:id="rId28"/>
    </p:embeddedFont>
    <p:embeddedFont>
      <p:font typeface="Montserrat ExtraBold" panose="020B0604020202020204" charset="0"/>
      <p:bold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A0D292-9083-4F8C-9DC0-BA8707E66D91}">
  <a:tblStyle styleId="{E6A0D292-9083-4F8C-9DC0-BA8707E66D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660"/>
  </p:normalViewPr>
  <p:slideViewPr>
    <p:cSldViewPr snapToGrid="0">
      <p:cViewPr varScale="1">
        <p:scale>
          <a:sx n="90" d="100"/>
          <a:sy n="90" d="100"/>
        </p:scale>
        <p:origin x="8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405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95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831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640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374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686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455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386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746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20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193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461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655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628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382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952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570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30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60" r:id="rId4"/>
    <p:sldLayoutId id="2147483661" r:id="rId5"/>
    <p:sldLayoutId id="2147483662" r:id="rId6"/>
    <p:sldLayoutId id="2147483664" r:id="rId7"/>
    <p:sldLayoutId id="2147483674" r:id="rId8"/>
    <p:sldLayoutId id="2147483675" r:id="rId9"/>
    <p:sldLayoutId id="214748367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169581" y="1376721"/>
            <a:ext cx="6613451" cy="935913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EXPLANATORY DATA ANALYSIS USING MACROECONOMIC INDICATORS DATA</a:t>
            </a:r>
            <a:endParaRPr sz="24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911844" y="2598517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-ID" dirty="0"/>
              <a:t>y</a:t>
            </a:r>
            <a:r>
              <a:rPr lang="en" dirty="0"/>
              <a:t>: Ratil Tartila</a:t>
            </a:r>
            <a:endParaRPr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058144" y="233689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163;p38">
            <a:extLst>
              <a:ext uri="{FF2B5EF4-FFF2-40B4-BE49-F238E27FC236}">
                <a16:creationId xmlns:a16="http://schemas.microsoft.com/office/drawing/2014/main" id="{0A29123A-6BEA-4B3B-87DD-B19B15C9A2BD}"/>
              </a:ext>
            </a:extLst>
          </p:cNvPr>
          <p:cNvSpPr txBox="1">
            <a:spLocks/>
          </p:cNvSpPr>
          <p:nvPr/>
        </p:nvSpPr>
        <p:spPr>
          <a:xfrm>
            <a:off x="1778386" y="520569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3600" dirty="0"/>
              <a:t>PORTFOLIO </a:t>
            </a:r>
            <a:endParaRPr lang="en-ID" sz="3600" dirty="0"/>
          </a:p>
        </p:txBody>
      </p:sp>
      <p:sp>
        <p:nvSpPr>
          <p:cNvPr id="9" name="Google Shape;163;p38">
            <a:extLst>
              <a:ext uri="{FF2B5EF4-FFF2-40B4-BE49-F238E27FC236}">
                <a16:creationId xmlns:a16="http://schemas.microsoft.com/office/drawing/2014/main" id="{8DCD5749-FC48-48D3-8907-EB53A48FA37A}"/>
              </a:ext>
            </a:extLst>
          </p:cNvPr>
          <p:cNvSpPr txBox="1">
            <a:spLocks/>
          </p:cNvSpPr>
          <p:nvPr/>
        </p:nvSpPr>
        <p:spPr>
          <a:xfrm>
            <a:off x="1911844" y="2860143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Digital Fair 3.9 Faculty of Data by dibimbing.id </a:t>
            </a:r>
            <a:endParaRPr lang="en-ID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4526635" cy="575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Tahapan</a:t>
            </a:r>
            <a:r>
              <a:rPr lang="en-US" dirty="0"/>
              <a:t> ADE </a:t>
            </a:r>
            <a:br>
              <a:rPr lang="en-US" dirty="0"/>
            </a:br>
            <a:endParaRPr dirty="0"/>
          </a:p>
        </p:txBody>
      </p:sp>
      <p:cxnSp>
        <p:nvCxnSpPr>
          <p:cNvPr id="2136" name="Google Shape;2136;p65"/>
          <p:cNvCxnSpPr/>
          <p:nvPr/>
        </p:nvCxnSpPr>
        <p:spPr>
          <a:xfrm>
            <a:off x="1026200" y="445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129;p65">
            <a:extLst>
              <a:ext uri="{FF2B5EF4-FFF2-40B4-BE49-F238E27FC236}">
                <a16:creationId xmlns:a16="http://schemas.microsoft.com/office/drawing/2014/main" id="{A46EE096-CEAF-4AA9-8961-164930C4182C}"/>
              </a:ext>
            </a:extLst>
          </p:cNvPr>
          <p:cNvSpPr txBox="1">
            <a:spLocks/>
          </p:cNvSpPr>
          <p:nvPr/>
        </p:nvSpPr>
        <p:spPr>
          <a:xfrm>
            <a:off x="938499" y="968997"/>
            <a:ext cx="4976900" cy="57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1. </a:t>
            </a:r>
            <a:r>
              <a:rPr lang="en-US" sz="1800" dirty="0" err="1"/>
              <a:t>Membaca</a:t>
            </a:r>
            <a:r>
              <a:rPr lang="en-US" sz="1800" dirty="0"/>
              <a:t> dan </a:t>
            </a:r>
            <a:r>
              <a:rPr lang="en-US" sz="1800" dirty="0" err="1"/>
              <a:t>menampilkan</a:t>
            </a:r>
            <a:r>
              <a:rPr lang="en-US" sz="1800" dirty="0"/>
              <a:t> data 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DF28F-B0B0-4C0A-8FC7-2D841B5EF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041" y="3598679"/>
            <a:ext cx="7373522" cy="2048400"/>
          </a:xfrm>
        </p:spPr>
        <p:txBody>
          <a:bodyPr/>
          <a:lstStyle/>
          <a:p>
            <a:pPr algn="just"/>
            <a:r>
              <a:rPr lang="en-US" sz="1400" dirty="0"/>
              <a:t>       </a:t>
            </a:r>
            <a:r>
              <a:rPr lang="en-US" sz="1200" dirty="0" err="1"/>
              <a:t>Langkah</a:t>
            </a:r>
            <a:r>
              <a:rPr lang="en-US" sz="1200" dirty="0"/>
              <a:t> </a:t>
            </a:r>
            <a:r>
              <a:rPr lang="en-US" sz="1200" dirty="0" err="1"/>
              <a:t>pertama</a:t>
            </a:r>
            <a:r>
              <a:rPr lang="en-US" sz="1200" dirty="0"/>
              <a:t> yang </a:t>
            </a:r>
            <a:r>
              <a:rPr lang="en-US" sz="1200" dirty="0" err="1"/>
              <a:t>dilakukan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i="1" dirty="0"/>
              <a:t>import</a:t>
            </a:r>
            <a:r>
              <a:rPr lang="en-US" sz="1200" dirty="0"/>
              <a:t> data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i="1" dirty="0"/>
              <a:t>google </a:t>
            </a:r>
            <a:r>
              <a:rPr lang="en-US" sz="1200" i="1" dirty="0" err="1"/>
              <a:t>colab</a:t>
            </a:r>
            <a:r>
              <a:rPr lang="en-US" sz="1200" i="1" dirty="0"/>
              <a:t>   </a:t>
            </a:r>
            <a:r>
              <a:rPr lang="en-US" sz="1200" dirty="0" err="1"/>
              <a:t>menggunakan</a:t>
            </a:r>
            <a:r>
              <a:rPr lang="en-US" sz="1200" dirty="0"/>
              <a:t> library pandas dan </a:t>
            </a:r>
            <a:r>
              <a:rPr lang="en-US" sz="1200" dirty="0" err="1"/>
              <a:t>menampilkan</a:t>
            </a:r>
            <a:r>
              <a:rPr lang="en-US" sz="1200" dirty="0"/>
              <a:t> lima </a:t>
            </a:r>
            <a:r>
              <a:rPr lang="en-US" sz="1200" dirty="0" err="1"/>
              <a:t>baris</a:t>
            </a:r>
            <a:r>
              <a:rPr lang="en-US" sz="1200" dirty="0"/>
              <a:t> </a:t>
            </a:r>
            <a:r>
              <a:rPr lang="en-US" sz="1200" dirty="0" err="1"/>
              <a:t>pertama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data. </a:t>
            </a:r>
          </a:p>
          <a:p>
            <a:pPr algn="just"/>
            <a:r>
              <a:rPr lang="en-US" sz="1200" dirty="0"/>
              <a:t>       </a:t>
            </a:r>
          </a:p>
          <a:p>
            <a:pPr algn="just"/>
            <a:r>
              <a:rPr lang="en-US" sz="1200" dirty="0"/>
              <a:t>         </a:t>
            </a:r>
            <a:r>
              <a:rPr lang="en-US" sz="1200" dirty="0" err="1"/>
              <a:t>Berdasarkan</a:t>
            </a:r>
            <a:r>
              <a:rPr lang="en-US" sz="1200" dirty="0"/>
              <a:t> </a:t>
            </a:r>
            <a:r>
              <a:rPr lang="en-US" sz="1200" i="1" dirty="0"/>
              <a:t>output</a:t>
            </a:r>
            <a:r>
              <a:rPr lang="en-US" sz="1200" dirty="0"/>
              <a:t> di </a:t>
            </a:r>
            <a:r>
              <a:rPr lang="en-US" sz="1200" dirty="0" err="1"/>
              <a:t>atas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dilihat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data </a:t>
            </a:r>
            <a:r>
              <a:rPr lang="en-US" sz="1200" dirty="0" err="1"/>
              <a:t>terdiri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8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dimana</a:t>
            </a:r>
            <a:r>
              <a:rPr lang="en-US" sz="1200" dirty="0"/>
              <a:t> 5 di </a:t>
            </a:r>
            <a:r>
              <a:rPr lang="en-US" sz="1200" dirty="0" err="1"/>
              <a:t>antaranya</a:t>
            </a:r>
            <a:r>
              <a:rPr lang="en-US" sz="1200" dirty="0"/>
              <a:t> </a:t>
            </a:r>
            <a:r>
              <a:rPr lang="en-US" sz="1200" dirty="0" err="1"/>
              <a:t>menggambarkan</a:t>
            </a:r>
            <a:r>
              <a:rPr lang="en-US" sz="1200" dirty="0"/>
              <a:t> </a:t>
            </a:r>
            <a:r>
              <a:rPr lang="en-US" sz="1200" dirty="0" err="1"/>
              <a:t>indikator</a:t>
            </a:r>
            <a:r>
              <a:rPr lang="en-US" sz="1200" dirty="0"/>
              <a:t> </a:t>
            </a:r>
            <a:r>
              <a:rPr lang="en-US" sz="1200" dirty="0" err="1"/>
              <a:t>makroekonomi</a:t>
            </a:r>
            <a:r>
              <a:rPr lang="en-US" sz="1200" dirty="0"/>
              <a:t>. </a:t>
            </a:r>
            <a:r>
              <a:rPr lang="en-US" sz="1200" dirty="0" err="1"/>
              <a:t>Selain</a:t>
            </a:r>
            <a:r>
              <a:rPr lang="en-US" sz="1200" dirty="0"/>
              <a:t> </a:t>
            </a:r>
            <a:r>
              <a:rPr lang="en-US" sz="1200" dirty="0" err="1"/>
              <a:t>itu</a:t>
            </a:r>
            <a:r>
              <a:rPr lang="en-US" sz="1200" dirty="0"/>
              <a:t>, lima </a:t>
            </a:r>
            <a:r>
              <a:rPr lang="en-US" sz="1200" dirty="0" err="1"/>
              <a:t>baris</a:t>
            </a:r>
            <a:r>
              <a:rPr lang="en-US" sz="1200" dirty="0"/>
              <a:t> </a:t>
            </a:r>
            <a:r>
              <a:rPr lang="en-US" sz="1200" dirty="0" err="1"/>
              <a:t>awal</a:t>
            </a:r>
            <a:r>
              <a:rPr lang="en-US" sz="1200" dirty="0"/>
              <a:t> data </a:t>
            </a:r>
            <a:r>
              <a:rPr lang="en-US" sz="1200" dirty="0" err="1"/>
              <a:t>menunjukkan</a:t>
            </a:r>
            <a:r>
              <a:rPr lang="en-US" sz="1200" dirty="0"/>
              <a:t> </a:t>
            </a:r>
            <a:r>
              <a:rPr lang="en-US" sz="1200" dirty="0" err="1"/>
              <a:t>adanya</a:t>
            </a:r>
            <a:r>
              <a:rPr lang="en-US" sz="1200" dirty="0"/>
              <a:t> </a:t>
            </a:r>
            <a:r>
              <a:rPr lang="en-US" sz="1200" dirty="0" err="1"/>
              <a:t>nilai</a:t>
            </a:r>
            <a:r>
              <a:rPr lang="en-US" sz="1200" dirty="0"/>
              <a:t> </a:t>
            </a:r>
            <a:r>
              <a:rPr lang="en-US" sz="1200" dirty="0" err="1"/>
              <a:t>NaN</a:t>
            </a:r>
            <a:r>
              <a:rPr lang="en-US" sz="1200" dirty="0"/>
              <a:t> (</a:t>
            </a:r>
            <a:r>
              <a:rPr lang="en-US" sz="1200" dirty="0" err="1"/>
              <a:t>kosong</a:t>
            </a:r>
            <a:r>
              <a:rPr lang="en-US" sz="1200" dirty="0"/>
              <a:t>) pada </a:t>
            </a:r>
            <a:r>
              <a:rPr lang="en-US" sz="1200" dirty="0" err="1"/>
              <a:t>kolom</a:t>
            </a:r>
            <a:r>
              <a:rPr lang="en-US" sz="1200" dirty="0"/>
              <a:t> “ Government expenditure” dan “ Trade as a share of GDP”. Oleh </a:t>
            </a:r>
            <a:r>
              <a:rPr lang="en-US" sz="1200" dirty="0" err="1"/>
              <a:t>karena</a:t>
            </a:r>
            <a:r>
              <a:rPr lang="en-US" sz="1200" dirty="0"/>
              <a:t> </a:t>
            </a:r>
            <a:r>
              <a:rPr lang="en-US" sz="1200" dirty="0" err="1"/>
              <a:t>itu</a:t>
            </a:r>
            <a:r>
              <a:rPr lang="en-US" sz="1200" dirty="0"/>
              <a:t>, data yang </a:t>
            </a:r>
            <a:r>
              <a:rPr lang="en-US" sz="1200" dirty="0" err="1"/>
              <a:t>kosong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dianalisis</a:t>
            </a:r>
            <a:r>
              <a:rPr lang="en-US" sz="1200" dirty="0"/>
              <a:t>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lanjut</a:t>
            </a:r>
            <a:r>
              <a:rPr lang="en-US" sz="1200" dirty="0"/>
              <a:t>. </a:t>
            </a:r>
            <a:endParaRPr lang="en-ID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838C1-12CC-410E-9D60-B3B19991B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0" y="1474683"/>
            <a:ext cx="6693037" cy="212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4526635" cy="575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Tahapan</a:t>
            </a:r>
            <a:r>
              <a:rPr lang="en-US" dirty="0"/>
              <a:t> ADE </a:t>
            </a:r>
            <a:br>
              <a:rPr lang="en-US" dirty="0"/>
            </a:br>
            <a:endParaRPr dirty="0"/>
          </a:p>
        </p:txBody>
      </p:sp>
      <p:cxnSp>
        <p:nvCxnSpPr>
          <p:cNvPr id="2136" name="Google Shape;2136;p65"/>
          <p:cNvCxnSpPr/>
          <p:nvPr/>
        </p:nvCxnSpPr>
        <p:spPr>
          <a:xfrm>
            <a:off x="1026200" y="445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129;p65">
            <a:extLst>
              <a:ext uri="{FF2B5EF4-FFF2-40B4-BE49-F238E27FC236}">
                <a16:creationId xmlns:a16="http://schemas.microsoft.com/office/drawing/2014/main" id="{A46EE096-CEAF-4AA9-8961-164930C4182C}"/>
              </a:ext>
            </a:extLst>
          </p:cNvPr>
          <p:cNvSpPr txBox="1">
            <a:spLocks/>
          </p:cNvSpPr>
          <p:nvPr/>
        </p:nvSpPr>
        <p:spPr>
          <a:xfrm>
            <a:off x="938499" y="968997"/>
            <a:ext cx="4976900" cy="57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2. </a:t>
            </a:r>
            <a:r>
              <a:rPr lang="en-US" sz="1800" dirty="0" err="1"/>
              <a:t>Memeriksa</a:t>
            </a:r>
            <a:r>
              <a:rPr lang="en-US" sz="1800" dirty="0"/>
              <a:t> </a:t>
            </a:r>
            <a:r>
              <a:rPr lang="en-US" sz="1800" dirty="0" err="1"/>
              <a:t>tipe</a:t>
            </a:r>
            <a:r>
              <a:rPr lang="en-US" sz="1800" dirty="0"/>
              <a:t> </a:t>
            </a:r>
            <a:r>
              <a:rPr lang="en-US" sz="1800" dirty="0" err="1"/>
              <a:t>masing-masing</a:t>
            </a:r>
            <a:r>
              <a:rPr lang="en-US" sz="1800" dirty="0"/>
              <a:t> data 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14E6E8-D344-4134-8AAB-128B0F299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0" y="1424762"/>
            <a:ext cx="6437856" cy="2173917"/>
          </a:xfrm>
          <a:prstGeom prst="rect">
            <a:avLst/>
          </a:prstGeom>
        </p:spPr>
      </p:pic>
      <p:sp>
        <p:nvSpPr>
          <p:cNvPr id="10" name="Google Shape;2130;p65">
            <a:extLst>
              <a:ext uri="{FF2B5EF4-FFF2-40B4-BE49-F238E27FC236}">
                <a16:creationId xmlns:a16="http://schemas.microsoft.com/office/drawing/2014/main" id="{32BCE2ED-48F0-4A18-9BEC-29CB0021AFF1}"/>
              </a:ext>
            </a:extLst>
          </p:cNvPr>
          <p:cNvSpPr txBox="1">
            <a:spLocks/>
          </p:cNvSpPr>
          <p:nvPr/>
        </p:nvSpPr>
        <p:spPr>
          <a:xfrm>
            <a:off x="938499" y="3547687"/>
            <a:ext cx="6618610" cy="159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-US" sz="1200" dirty="0" err="1"/>
              <a:t>Sintaks</a:t>
            </a:r>
            <a:r>
              <a:rPr lang="en-US" sz="1200" dirty="0"/>
              <a:t> data_ratil.info() </a:t>
            </a:r>
            <a:r>
              <a:rPr lang="en-US" sz="1200" dirty="0" err="1"/>
              <a:t>menampilkan</a:t>
            </a:r>
            <a:r>
              <a:rPr lang="en-US" sz="1200" dirty="0"/>
              <a:t> </a:t>
            </a:r>
            <a:r>
              <a:rPr lang="en-US" sz="1200" dirty="0" err="1"/>
              <a:t>beberapa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baris</a:t>
            </a:r>
            <a:r>
              <a:rPr lang="en-US" sz="1200" dirty="0"/>
              <a:t> dan </a:t>
            </a:r>
            <a:r>
              <a:rPr lang="en-US" sz="1200" dirty="0" err="1"/>
              <a:t>kolom</a:t>
            </a:r>
            <a:r>
              <a:rPr lang="en-US" sz="1200" dirty="0"/>
              <a:t> pada data, </a:t>
            </a:r>
            <a:r>
              <a:rPr lang="en-US" sz="1200" i="1" dirty="0"/>
              <a:t>list</a:t>
            </a:r>
            <a:r>
              <a:rPr lang="en-US" sz="1200" dirty="0"/>
              <a:t> </a:t>
            </a:r>
            <a:r>
              <a:rPr lang="en-US" sz="1200" dirty="0" err="1"/>
              <a:t>nama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yang </a:t>
            </a:r>
            <a:r>
              <a:rPr lang="en-US" sz="1200" dirty="0" err="1"/>
              <a:t>digunakan</a:t>
            </a:r>
            <a:r>
              <a:rPr lang="en-US" sz="1200" dirty="0"/>
              <a:t>, </a:t>
            </a:r>
            <a:r>
              <a:rPr lang="en-US" sz="1200" dirty="0" err="1"/>
              <a:t>serta</a:t>
            </a:r>
            <a:r>
              <a:rPr lang="en-US" sz="1200" dirty="0"/>
              <a:t> </a:t>
            </a:r>
            <a:r>
              <a:rPr lang="en-US" sz="1200" dirty="0" err="1"/>
              <a:t>tipe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masing-masing</a:t>
            </a:r>
            <a:r>
              <a:rPr lang="en-US" sz="1200" dirty="0"/>
              <a:t> data.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diketahui</a:t>
            </a:r>
            <a:r>
              <a:rPr lang="en-US" sz="1200" dirty="0"/>
              <a:t> </a:t>
            </a:r>
            <a:r>
              <a:rPr lang="en-US" sz="1200" dirty="0" err="1"/>
              <a:t>terdapat</a:t>
            </a:r>
            <a:r>
              <a:rPr lang="en-US" sz="1200" dirty="0"/>
              <a:t> 7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tipe</a:t>
            </a:r>
            <a:r>
              <a:rPr lang="en-US" sz="1200" dirty="0"/>
              <a:t> data</a:t>
            </a:r>
            <a:r>
              <a:rPr lang="en-US" sz="1200" i="1" dirty="0"/>
              <a:t> object </a:t>
            </a:r>
            <a:r>
              <a:rPr lang="en-US" sz="1200" dirty="0"/>
              <a:t>dan 1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tipe</a:t>
            </a:r>
            <a:r>
              <a:rPr lang="en-US" sz="1200" dirty="0"/>
              <a:t> int64. Setelah </a:t>
            </a:r>
            <a:r>
              <a:rPr lang="en-US" sz="1200" dirty="0" err="1"/>
              <a:t>diamati</a:t>
            </a:r>
            <a:r>
              <a:rPr lang="en-US" sz="1200" dirty="0"/>
              <a:t> </a:t>
            </a:r>
            <a:r>
              <a:rPr lang="en-US" sz="1200" dirty="0" err="1"/>
              <a:t>kembali</a:t>
            </a:r>
            <a:r>
              <a:rPr lang="en-US" sz="1200" dirty="0"/>
              <a:t>, data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4 </a:t>
            </a:r>
            <a:r>
              <a:rPr lang="en-US" sz="1200" dirty="0" err="1"/>
              <a:t>sampai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8 </a:t>
            </a:r>
            <a:r>
              <a:rPr lang="en-US" sz="1200" dirty="0" err="1"/>
              <a:t>seharusnya</a:t>
            </a:r>
            <a:r>
              <a:rPr lang="en-US" sz="1200" dirty="0"/>
              <a:t> </a:t>
            </a:r>
            <a:r>
              <a:rPr lang="en-US" sz="1200" dirty="0" err="1"/>
              <a:t>berbentuk</a:t>
            </a:r>
            <a:r>
              <a:rPr lang="en-US" sz="1200" dirty="0"/>
              <a:t> integer/float agar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pada </a:t>
            </a:r>
            <a:r>
              <a:rPr lang="en-US" sz="1200" dirty="0" err="1"/>
              <a:t>analisis</a:t>
            </a:r>
            <a:r>
              <a:rPr lang="en-US" sz="1200" dirty="0"/>
              <a:t> </a:t>
            </a:r>
            <a:r>
              <a:rPr lang="en-US" sz="1200" dirty="0" err="1"/>
              <a:t>selanjutnya</a:t>
            </a:r>
            <a:r>
              <a:rPr lang="en-US" sz="1200" dirty="0"/>
              <a:t>.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itu</a:t>
            </a:r>
            <a:r>
              <a:rPr lang="en-US" sz="1200" dirty="0"/>
              <a:t> </a:t>
            </a:r>
            <a:r>
              <a:rPr lang="en-US" sz="1200" dirty="0" err="1"/>
              <a:t>perlu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</a:t>
            </a:r>
            <a:r>
              <a:rPr lang="en-US" sz="1200" dirty="0" err="1"/>
              <a:t>pengubahan</a:t>
            </a:r>
            <a:r>
              <a:rPr lang="en-US" sz="1200" dirty="0"/>
              <a:t> </a:t>
            </a:r>
            <a:r>
              <a:rPr lang="en-US" sz="1200" dirty="0" err="1"/>
              <a:t>tipe</a:t>
            </a:r>
            <a:r>
              <a:rPr lang="en-US" sz="1200" dirty="0"/>
              <a:t> data pada </a:t>
            </a:r>
            <a:r>
              <a:rPr lang="en-US" sz="1200" dirty="0" err="1"/>
              <a:t>kolom-kolom</a:t>
            </a:r>
            <a:r>
              <a:rPr lang="en-US" sz="1200" dirty="0"/>
              <a:t> </a:t>
            </a:r>
            <a:r>
              <a:rPr lang="en-US" sz="1200" dirty="0" err="1"/>
              <a:t>tersebut</a:t>
            </a:r>
            <a:r>
              <a:rPr lang="en-US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94354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4526635" cy="575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Tahapan</a:t>
            </a:r>
            <a:r>
              <a:rPr lang="en-US" dirty="0"/>
              <a:t> ADE </a:t>
            </a:r>
            <a:br>
              <a:rPr lang="en-US" dirty="0"/>
            </a:br>
            <a:endParaRPr dirty="0"/>
          </a:p>
        </p:txBody>
      </p:sp>
      <p:cxnSp>
        <p:nvCxnSpPr>
          <p:cNvPr id="2136" name="Google Shape;2136;p65"/>
          <p:cNvCxnSpPr/>
          <p:nvPr/>
        </p:nvCxnSpPr>
        <p:spPr>
          <a:xfrm>
            <a:off x="1026200" y="445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129;p65">
            <a:extLst>
              <a:ext uri="{FF2B5EF4-FFF2-40B4-BE49-F238E27FC236}">
                <a16:creationId xmlns:a16="http://schemas.microsoft.com/office/drawing/2014/main" id="{A46EE096-CEAF-4AA9-8961-164930C4182C}"/>
              </a:ext>
            </a:extLst>
          </p:cNvPr>
          <p:cNvSpPr txBox="1">
            <a:spLocks/>
          </p:cNvSpPr>
          <p:nvPr/>
        </p:nvSpPr>
        <p:spPr>
          <a:xfrm>
            <a:off x="938499" y="968997"/>
            <a:ext cx="7386794" cy="57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3. </a:t>
            </a:r>
            <a:r>
              <a:rPr lang="en-US" sz="1800" dirty="0" err="1"/>
              <a:t>Mengubah</a:t>
            </a:r>
            <a:r>
              <a:rPr lang="en-US" sz="1800" dirty="0"/>
              <a:t> </a:t>
            </a:r>
            <a:r>
              <a:rPr lang="en-US" sz="1800" dirty="0" err="1"/>
              <a:t>tipe</a:t>
            </a:r>
            <a:r>
              <a:rPr lang="en-US" sz="1800" dirty="0"/>
              <a:t> data </a:t>
            </a:r>
            <a:r>
              <a:rPr lang="en-US" sz="1800" i="1" dirty="0"/>
              <a:t>object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numerik</a:t>
            </a:r>
            <a:r>
              <a:rPr lang="en-US" sz="1800" dirty="0"/>
              <a:t> (int/float)</a:t>
            </a:r>
            <a:br>
              <a:rPr lang="en-US" dirty="0"/>
            </a:br>
            <a:endParaRPr lang="en-US" dirty="0"/>
          </a:p>
        </p:txBody>
      </p:sp>
      <p:sp>
        <p:nvSpPr>
          <p:cNvPr id="10" name="Google Shape;2130;p65">
            <a:extLst>
              <a:ext uri="{FF2B5EF4-FFF2-40B4-BE49-F238E27FC236}">
                <a16:creationId xmlns:a16="http://schemas.microsoft.com/office/drawing/2014/main" id="{32BCE2ED-48F0-4A18-9BEC-29CB0021AFF1}"/>
              </a:ext>
            </a:extLst>
          </p:cNvPr>
          <p:cNvSpPr txBox="1">
            <a:spLocks/>
          </p:cNvSpPr>
          <p:nvPr/>
        </p:nvSpPr>
        <p:spPr>
          <a:xfrm>
            <a:off x="938498" y="3547687"/>
            <a:ext cx="7179302" cy="159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-US" sz="1200" dirty="0"/>
              <a:t>Setelah </a:t>
            </a:r>
            <a:r>
              <a:rPr lang="en-US" sz="1200" dirty="0" err="1"/>
              <a:t>dilakukan</a:t>
            </a:r>
            <a:r>
              <a:rPr lang="en-US" sz="1200" dirty="0"/>
              <a:t> </a:t>
            </a:r>
            <a:r>
              <a:rPr lang="en-US" sz="1200" dirty="0" err="1"/>
              <a:t>pengubahan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bentuk</a:t>
            </a:r>
            <a:r>
              <a:rPr lang="en-US" sz="1200" dirty="0"/>
              <a:t> </a:t>
            </a:r>
            <a:r>
              <a:rPr lang="en-US" sz="1200" dirty="0" err="1"/>
              <a:t>numerik</a:t>
            </a:r>
            <a:r>
              <a:rPr lang="en-US" sz="1200" dirty="0"/>
              <a:t> (int/float),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dilihat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data pada </a:t>
            </a:r>
            <a:r>
              <a:rPr lang="en-US" sz="1200" dirty="0" err="1"/>
              <a:t>kolom</a:t>
            </a:r>
            <a:r>
              <a:rPr lang="en-US" sz="1200" dirty="0"/>
              <a:t> “ GDP per capita”, “Value of global merchandise as a share of GDP”, “Government expenditure”, “Trade as a share of GDP”, dan “Inflation, consumer prices (annual %)” </a:t>
            </a:r>
            <a:r>
              <a:rPr lang="en-US" sz="1200" dirty="0" err="1"/>
              <a:t>sudah</a:t>
            </a:r>
            <a:r>
              <a:rPr lang="en-US" sz="1200" dirty="0"/>
              <a:t> </a:t>
            </a:r>
            <a:r>
              <a:rPr lang="en-US" sz="1200" dirty="0" err="1"/>
              <a:t>berbentuk</a:t>
            </a:r>
            <a:r>
              <a:rPr lang="en-US" sz="1200" dirty="0"/>
              <a:t> float </a:t>
            </a:r>
            <a:r>
              <a:rPr lang="en-US" sz="1200" dirty="0" err="1"/>
              <a:t>sehingga</a:t>
            </a:r>
            <a:r>
              <a:rPr lang="en-US" sz="1200" dirty="0"/>
              <a:t> </a:t>
            </a:r>
            <a:r>
              <a:rPr lang="en-US" sz="1200" dirty="0" err="1"/>
              <a:t>bisa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analisis</a:t>
            </a:r>
            <a:r>
              <a:rPr lang="en-US" sz="1200" dirty="0"/>
              <a:t> </a:t>
            </a:r>
            <a:r>
              <a:rPr lang="en-US" sz="1200" dirty="0" err="1"/>
              <a:t>berikutnya</a:t>
            </a:r>
            <a:r>
              <a:rPr lang="en-US" sz="1200" dirty="0"/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447C8E-6117-4E53-A9CC-0C77034C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0" y="1392871"/>
            <a:ext cx="7054544" cy="215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2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4526635" cy="575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Tahapan</a:t>
            </a:r>
            <a:r>
              <a:rPr lang="en-US" dirty="0"/>
              <a:t> ADE </a:t>
            </a:r>
            <a:br>
              <a:rPr lang="en-US" dirty="0"/>
            </a:br>
            <a:endParaRPr dirty="0"/>
          </a:p>
        </p:txBody>
      </p:sp>
      <p:cxnSp>
        <p:nvCxnSpPr>
          <p:cNvPr id="2136" name="Google Shape;2136;p65"/>
          <p:cNvCxnSpPr/>
          <p:nvPr/>
        </p:nvCxnSpPr>
        <p:spPr>
          <a:xfrm>
            <a:off x="1026200" y="445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129;p65">
            <a:extLst>
              <a:ext uri="{FF2B5EF4-FFF2-40B4-BE49-F238E27FC236}">
                <a16:creationId xmlns:a16="http://schemas.microsoft.com/office/drawing/2014/main" id="{A46EE096-CEAF-4AA9-8961-164930C4182C}"/>
              </a:ext>
            </a:extLst>
          </p:cNvPr>
          <p:cNvSpPr txBox="1">
            <a:spLocks/>
          </p:cNvSpPr>
          <p:nvPr/>
        </p:nvSpPr>
        <p:spPr>
          <a:xfrm>
            <a:off x="938499" y="968997"/>
            <a:ext cx="7386794" cy="57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4. </a:t>
            </a:r>
            <a:r>
              <a:rPr lang="en-US" sz="1800" dirty="0" err="1"/>
              <a:t>Menghapus</a:t>
            </a:r>
            <a:r>
              <a:rPr lang="en-US" sz="1800" dirty="0"/>
              <a:t> </a:t>
            </a:r>
            <a:r>
              <a:rPr lang="en-US" sz="1800" dirty="0" err="1"/>
              <a:t>kolom</a:t>
            </a:r>
            <a:r>
              <a:rPr lang="en-US" sz="1800" dirty="0"/>
              <a:t> yang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diperlukan</a:t>
            </a:r>
            <a:r>
              <a:rPr lang="en-US" sz="1800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10" name="Google Shape;2130;p65">
            <a:extLst>
              <a:ext uri="{FF2B5EF4-FFF2-40B4-BE49-F238E27FC236}">
                <a16:creationId xmlns:a16="http://schemas.microsoft.com/office/drawing/2014/main" id="{32BCE2ED-48F0-4A18-9BEC-29CB0021AFF1}"/>
              </a:ext>
            </a:extLst>
          </p:cNvPr>
          <p:cNvSpPr txBox="1">
            <a:spLocks/>
          </p:cNvSpPr>
          <p:nvPr/>
        </p:nvSpPr>
        <p:spPr>
          <a:xfrm>
            <a:off x="4738111" y="1830467"/>
            <a:ext cx="2850702" cy="3006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-US" sz="1200" dirty="0" err="1"/>
              <a:t>Kolom</a:t>
            </a:r>
            <a:r>
              <a:rPr lang="en-US" sz="1200" dirty="0"/>
              <a:t> yang </a:t>
            </a:r>
            <a:r>
              <a:rPr lang="en-US" sz="1200" dirty="0" err="1"/>
              <a:t>dihapus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“Entity”, “Code”, “Year”.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dihapus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menyederhanakan</a:t>
            </a:r>
            <a:r>
              <a:rPr lang="en-US" sz="1200" dirty="0"/>
              <a:t> data dan </a:t>
            </a:r>
            <a:r>
              <a:rPr lang="en-US" sz="1200" dirty="0" err="1"/>
              <a:t>dinilai</a:t>
            </a:r>
            <a:r>
              <a:rPr lang="en-US" sz="1200" dirty="0"/>
              <a:t>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berkaitan</a:t>
            </a:r>
            <a:r>
              <a:rPr lang="en-US" sz="1200" dirty="0"/>
              <a:t> </a:t>
            </a:r>
            <a:r>
              <a:rPr lang="en-US" sz="1200" dirty="0" err="1"/>
              <a:t>langsung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tujuan</a:t>
            </a:r>
            <a:r>
              <a:rPr lang="en-US" sz="1200" dirty="0"/>
              <a:t> </a:t>
            </a:r>
            <a:r>
              <a:rPr lang="en-US" sz="1200" dirty="0" err="1"/>
              <a:t>analisis</a:t>
            </a:r>
            <a:r>
              <a:rPr lang="en-US" sz="1200" dirty="0"/>
              <a:t> </a:t>
            </a:r>
            <a:r>
              <a:rPr lang="en-US" sz="1200" dirty="0" err="1"/>
              <a:t>sehingga</a:t>
            </a:r>
            <a:r>
              <a:rPr lang="en-US" sz="1200" dirty="0"/>
              <a:t> pada </a:t>
            </a:r>
            <a:r>
              <a:rPr lang="en-US" sz="1200" dirty="0" err="1"/>
              <a:t>tahapan</a:t>
            </a:r>
            <a:r>
              <a:rPr lang="en-US" sz="1200" dirty="0"/>
              <a:t> </a:t>
            </a:r>
            <a:r>
              <a:rPr lang="en-US" sz="1200" dirty="0" err="1"/>
              <a:t>berikutnya</a:t>
            </a:r>
            <a:r>
              <a:rPr lang="en-US" sz="1200" dirty="0"/>
              <a:t> </a:t>
            </a:r>
            <a:r>
              <a:rPr lang="en-US" sz="1200" dirty="0" err="1"/>
              <a:t>harnya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5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yang </a:t>
            </a:r>
            <a:r>
              <a:rPr lang="en-US" sz="1200" dirty="0" err="1"/>
              <a:t>ditunjukkan</a:t>
            </a:r>
            <a:r>
              <a:rPr lang="en-US" sz="1200" dirty="0"/>
              <a:t> oleh </a:t>
            </a:r>
            <a:r>
              <a:rPr lang="en-US" sz="1200" i="1" dirty="0"/>
              <a:t>output</a:t>
            </a:r>
            <a:r>
              <a:rPr lang="en-US" sz="1200" dirty="0"/>
              <a:t> di </a:t>
            </a:r>
            <a:r>
              <a:rPr lang="en-US" sz="1200" dirty="0" err="1"/>
              <a:t>samping</a:t>
            </a:r>
            <a:r>
              <a:rPr lang="en-US" sz="1200" dirty="0"/>
              <a:t>.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F65B27-3F64-4797-B186-6BA4D35E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76" y="1383900"/>
            <a:ext cx="3523170" cy="331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12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4526635" cy="575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Tahapan</a:t>
            </a:r>
            <a:r>
              <a:rPr lang="en-US" dirty="0"/>
              <a:t> ADE </a:t>
            </a:r>
            <a:br>
              <a:rPr lang="en-US" dirty="0"/>
            </a:br>
            <a:endParaRPr dirty="0"/>
          </a:p>
        </p:txBody>
      </p:sp>
      <p:cxnSp>
        <p:nvCxnSpPr>
          <p:cNvPr id="2136" name="Google Shape;2136;p65"/>
          <p:cNvCxnSpPr/>
          <p:nvPr/>
        </p:nvCxnSpPr>
        <p:spPr>
          <a:xfrm>
            <a:off x="1026200" y="445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129;p65">
            <a:extLst>
              <a:ext uri="{FF2B5EF4-FFF2-40B4-BE49-F238E27FC236}">
                <a16:creationId xmlns:a16="http://schemas.microsoft.com/office/drawing/2014/main" id="{A46EE096-CEAF-4AA9-8961-164930C4182C}"/>
              </a:ext>
            </a:extLst>
          </p:cNvPr>
          <p:cNvSpPr txBox="1">
            <a:spLocks/>
          </p:cNvSpPr>
          <p:nvPr/>
        </p:nvSpPr>
        <p:spPr>
          <a:xfrm>
            <a:off x="938499" y="968997"/>
            <a:ext cx="7386794" cy="57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5. </a:t>
            </a:r>
            <a:r>
              <a:rPr lang="en-US" sz="1800" dirty="0" err="1"/>
              <a:t>Analisis</a:t>
            </a:r>
            <a:r>
              <a:rPr lang="en-US" sz="1800" dirty="0"/>
              <a:t> </a:t>
            </a:r>
            <a:r>
              <a:rPr lang="en-US" sz="1800" dirty="0" err="1"/>
              <a:t>deksriptif</a:t>
            </a:r>
            <a:r>
              <a:rPr lang="en-US" sz="1800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10" name="Google Shape;2130;p65">
            <a:extLst>
              <a:ext uri="{FF2B5EF4-FFF2-40B4-BE49-F238E27FC236}">
                <a16:creationId xmlns:a16="http://schemas.microsoft.com/office/drawing/2014/main" id="{32BCE2ED-48F0-4A18-9BEC-29CB0021AFF1}"/>
              </a:ext>
            </a:extLst>
          </p:cNvPr>
          <p:cNvSpPr txBox="1">
            <a:spLocks/>
          </p:cNvSpPr>
          <p:nvPr/>
        </p:nvSpPr>
        <p:spPr>
          <a:xfrm>
            <a:off x="982349" y="3338624"/>
            <a:ext cx="7179302" cy="159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sintaks</a:t>
            </a:r>
            <a:r>
              <a:rPr lang="en-US" sz="1200" dirty="0"/>
              <a:t> </a:t>
            </a:r>
            <a:r>
              <a:rPr lang="en-US" sz="1200" dirty="0" err="1"/>
              <a:t>data_ratil.describe</a:t>
            </a:r>
            <a:r>
              <a:rPr lang="en-US" sz="1200" dirty="0"/>
              <a:t>(), </a:t>
            </a:r>
            <a:r>
              <a:rPr lang="en-US" sz="1200" dirty="0" err="1"/>
              <a:t>statistik</a:t>
            </a:r>
            <a:r>
              <a:rPr lang="en-US" sz="1200" dirty="0"/>
              <a:t> data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nilai</a:t>
            </a:r>
            <a:r>
              <a:rPr lang="en-US" sz="1200" dirty="0"/>
              <a:t> mean, median, modus, dan </a:t>
            </a:r>
            <a:r>
              <a:rPr lang="en-US" sz="1200" dirty="0" err="1"/>
              <a:t>kuartil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dilihat</a:t>
            </a:r>
            <a:r>
              <a:rPr lang="en-US" sz="1200" dirty="0"/>
              <a:t> pada output di </a:t>
            </a:r>
            <a:r>
              <a:rPr lang="en-US" sz="1200" dirty="0" err="1"/>
              <a:t>atas</a:t>
            </a:r>
            <a:r>
              <a:rPr lang="en-US" sz="1200" dirty="0"/>
              <a:t>. </a:t>
            </a:r>
            <a:r>
              <a:rPr lang="en-US" sz="1200" dirty="0" err="1"/>
              <a:t>Berdasarkan</a:t>
            </a:r>
            <a:r>
              <a:rPr lang="en-US" sz="1200" dirty="0"/>
              <a:t> </a:t>
            </a:r>
            <a:r>
              <a:rPr lang="en-US" sz="1200" dirty="0" err="1"/>
              <a:t>nilai</a:t>
            </a:r>
            <a:r>
              <a:rPr lang="en-US" sz="1200" dirty="0"/>
              <a:t> minimum dan </a:t>
            </a:r>
            <a:r>
              <a:rPr lang="en-US" sz="1200" dirty="0" err="1"/>
              <a:t>maksimum</a:t>
            </a:r>
            <a:r>
              <a:rPr lang="en-US" sz="1200" dirty="0"/>
              <a:t> </a:t>
            </a:r>
            <a:r>
              <a:rPr lang="en-US" sz="1200" dirty="0" err="1"/>
              <a:t>masing-masing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diketahui</a:t>
            </a:r>
            <a:r>
              <a:rPr lang="en-US" sz="1200" dirty="0"/>
              <a:t> </a:t>
            </a:r>
            <a:r>
              <a:rPr lang="en-US" sz="1200" dirty="0" err="1"/>
              <a:t>sudah</a:t>
            </a:r>
            <a:r>
              <a:rPr lang="en-US" sz="1200" dirty="0"/>
              <a:t> </a:t>
            </a:r>
            <a:r>
              <a:rPr lang="en-US" sz="1200" dirty="0" err="1"/>
              <a:t>masuk</a:t>
            </a:r>
            <a:r>
              <a:rPr lang="en-US" sz="1200" dirty="0"/>
              <a:t> </a:t>
            </a:r>
            <a:r>
              <a:rPr lang="en-US" sz="1200" dirty="0" err="1"/>
              <a:t>akal</a:t>
            </a:r>
            <a:r>
              <a:rPr lang="en-US" sz="1200" dirty="0"/>
              <a:t>.. </a:t>
            </a:r>
            <a:r>
              <a:rPr lang="en-US" sz="1200" dirty="0" err="1"/>
              <a:t>Apabila</a:t>
            </a:r>
            <a:r>
              <a:rPr lang="en-US" sz="1200" dirty="0"/>
              <a:t> </a:t>
            </a:r>
            <a:r>
              <a:rPr lang="en-US" sz="1200" dirty="0" err="1"/>
              <a:t>dilihat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nilai</a:t>
            </a:r>
            <a:r>
              <a:rPr lang="en-US" sz="1200" dirty="0"/>
              <a:t> mean dan median, </a:t>
            </a:r>
            <a:r>
              <a:rPr lang="en-US" sz="1200" dirty="0" err="1"/>
              <a:t>kolom</a:t>
            </a:r>
            <a:r>
              <a:rPr lang="en-US" sz="1200" dirty="0"/>
              <a:t> “GDP per capita”, “Government expenditure”, dan “Inflation, 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nilai</a:t>
            </a:r>
            <a:r>
              <a:rPr lang="en-US" sz="1200" dirty="0"/>
              <a:t> mean yang </a:t>
            </a:r>
            <a:r>
              <a:rPr lang="en-US" sz="1200" dirty="0" err="1"/>
              <a:t>jauh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nilai</a:t>
            </a:r>
            <a:r>
              <a:rPr lang="en-US" sz="1200" dirty="0"/>
              <a:t> median yang </a:t>
            </a:r>
            <a:r>
              <a:rPr lang="en-US" sz="1200" dirty="0" err="1"/>
              <a:t>mengindikasikan</a:t>
            </a:r>
            <a:r>
              <a:rPr lang="en-US" sz="1200" dirty="0"/>
              <a:t> </a:t>
            </a:r>
            <a:r>
              <a:rPr lang="en-US" sz="1200" dirty="0" err="1"/>
              <a:t>distribusi</a:t>
            </a:r>
            <a:r>
              <a:rPr lang="en-US" sz="1200" dirty="0"/>
              <a:t> yang </a:t>
            </a:r>
            <a:r>
              <a:rPr lang="en-US" sz="1200" dirty="0" err="1"/>
              <a:t>tidak</a:t>
            </a:r>
            <a:r>
              <a:rPr lang="en-US" sz="1200" dirty="0"/>
              <a:t> normal. </a:t>
            </a:r>
            <a:r>
              <a:rPr lang="en-US" sz="1200" dirty="0" err="1"/>
              <a:t>Adapun</a:t>
            </a:r>
            <a:r>
              <a:rPr lang="en-US" sz="1200" dirty="0"/>
              <a:t>, pada </a:t>
            </a:r>
            <a:r>
              <a:rPr lang="en-US" sz="1200" dirty="0" err="1"/>
              <a:t>kolom</a:t>
            </a:r>
            <a:r>
              <a:rPr lang="en-US" sz="1200" dirty="0"/>
              <a:t> “Value of global exports as a share of GDP” dan “Trade as a share of GDP”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nilai</a:t>
            </a:r>
            <a:r>
              <a:rPr lang="en-US" sz="1200" dirty="0"/>
              <a:t> mean dan median yang </a:t>
            </a:r>
            <a:r>
              <a:rPr lang="en-US" sz="1200" dirty="0" err="1"/>
              <a:t>berdekatan</a:t>
            </a:r>
            <a:r>
              <a:rPr lang="en-US" sz="1200" dirty="0"/>
              <a:t> </a:t>
            </a:r>
            <a:r>
              <a:rPr lang="en-US" sz="1200" dirty="0" err="1"/>
              <a:t>sehingga</a:t>
            </a:r>
            <a:r>
              <a:rPr lang="en-US" sz="1200" dirty="0"/>
              <a:t> </a:t>
            </a:r>
            <a:r>
              <a:rPr lang="en-US" sz="1200" dirty="0" err="1"/>
              <a:t>kolom-kolom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distribusi</a:t>
            </a:r>
            <a:r>
              <a:rPr lang="en-US" sz="1200" dirty="0"/>
              <a:t> yang </a:t>
            </a:r>
            <a:r>
              <a:rPr lang="en-US" sz="1200" dirty="0" err="1"/>
              <a:t>mendekati</a:t>
            </a:r>
            <a:r>
              <a:rPr lang="en-US" sz="1200" dirty="0"/>
              <a:t> normal.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826238-0DF7-423F-BCE4-D30420724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0" y="1403423"/>
            <a:ext cx="7135451" cy="19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39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4526635" cy="575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Tahapan</a:t>
            </a:r>
            <a:r>
              <a:rPr lang="en-US" dirty="0"/>
              <a:t> ADE </a:t>
            </a:r>
            <a:br>
              <a:rPr lang="en-US" dirty="0"/>
            </a:br>
            <a:endParaRPr dirty="0"/>
          </a:p>
        </p:txBody>
      </p:sp>
      <p:cxnSp>
        <p:nvCxnSpPr>
          <p:cNvPr id="2136" name="Google Shape;2136;p65"/>
          <p:cNvCxnSpPr/>
          <p:nvPr/>
        </p:nvCxnSpPr>
        <p:spPr>
          <a:xfrm>
            <a:off x="1026200" y="445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129;p65">
            <a:extLst>
              <a:ext uri="{FF2B5EF4-FFF2-40B4-BE49-F238E27FC236}">
                <a16:creationId xmlns:a16="http://schemas.microsoft.com/office/drawing/2014/main" id="{A46EE096-CEAF-4AA9-8961-164930C4182C}"/>
              </a:ext>
            </a:extLst>
          </p:cNvPr>
          <p:cNvSpPr txBox="1">
            <a:spLocks/>
          </p:cNvSpPr>
          <p:nvPr/>
        </p:nvSpPr>
        <p:spPr>
          <a:xfrm>
            <a:off x="938499" y="894569"/>
            <a:ext cx="7386794" cy="57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6. </a:t>
            </a: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visualisasi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bentuk</a:t>
            </a:r>
            <a:r>
              <a:rPr lang="en-US" sz="1800" dirty="0"/>
              <a:t> histogram  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EA8BEC-307C-40A8-8066-F355A2F95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00" y="1470393"/>
            <a:ext cx="3630860" cy="300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514363E-A727-4FFD-81E9-C1C0961B1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986" y="1470393"/>
            <a:ext cx="3743085" cy="300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417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4526635" cy="575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Tahapan</a:t>
            </a:r>
            <a:r>
              <a:rPr lang="en-US" dirty="0"/>
              <a:t> ADE </a:t>
            </a:r>
            <a:br>
              <a:rPr lang="en-US" dirty="0"/>
            </a:br>
            <a:endParaRPr dirty="0"/>
          </a:p>
        </p:txBody>
      </p:sp>
      <p:cxnSp>
        <p:nvCxnSpPr>
          <p:cNvPr id="2136" name="Google Shape;2136;p65"/>
          <p:cNvCxnSpPr/>
          <p:nvPr/>
        </p:nvCxnSpPr>
        <p:spPr>
          <a:xfrm>
            <a:off x="1026200" y="445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129;p65">
            <a:extLst>
              <a:ext uri="{FF2B5EF4-FFF2-40B4-BE49-F238E27FC236}">
                <a16:creationId xmlns:a16="http://schemas.microsoft.com/office/drawing/2014/main" id="{A46EE096-CEAF-4AA9-8961-164930C4182C}"/>
              </a:ext>
            </a:extLst>
          </p:cNvPr>
          <p:cNvSpPr txBox="1">
            <a:spLocks/>
          </p:cNvSpPr>
          <p:nvPr/>
        </p:nvSpPr>
        <p:spPr>
          <a:xfrm>
            <a:off x="938499" y="894569"/>
            <a:ext cx="7386794" cy="57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6. </a:t>
            </a: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visualisasi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bentuk</a:t>
            </a:r>
            <a:r>
              <a:rPr lang="en-US" sz="1800" dirty="0"/>
              <a:t> histogram  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201C4C-BDB2-45E1-9657-6D42AE72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00" y="1470394"/>
            <a:ext cx="3579527" cy="300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456B438-AFA0-4DF2-86AB-6ACB74493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344" y="1470393"/>
            <a:ext cx="3579527" cy="300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358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4526635" cy="575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Tahapan</a:t>
            </a:r>
            <a:r>
              <a:rPr lang="en-US" dirty="0"/>
              <a:t> ADE </a:t>
            </a:r>
            <a:br>
              <a:rPr lang="en-US" dirty="0"/>
            </a:br>
            <a:endParaRPr dirty="0"/>
          </a:p>
        </p:txBody>
      </p:sp>
      <p:cxnSp>
        <p:nvCxnSpPr>
          <p:cNvPr id="2136" name="Google Shape;2136;p65"/>
          <p:cNvCxnSpPr/>
          <p:nvPr/>
        </p:nvCxnSpPr>
        <p:spPr>
          <a:xfrm>
            <a:off x="1026200" y="445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129;p65">
            <a:extLst>
              <a:ext uri="{FF2B5EF4-FFF2-40B4-BE49-F238E27FC236}">
                <a16:creationId xmlns:a16="http://schemas.microsoft.com/office/drawing/2014/main" id="{A46EE096-CEAF-4AA9-8961-164930C4182C}"/>
              </a:ext>
            </a:extLst>
          </p:cNvPr>
          <p:cNvSpPr txBox="1">
            <a:spLocks/>
          </p:cNvSpPr>
          <p:nvPr/>
        </p:nvSpPr>
        <p:spPr>
          <a:xfrm>
            <a:off x="938499" y="894569"/>
            <a:ext cx="7386794" cy="57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6. </a:t>
            </a: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visualisasi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bentuk</a:t>
            </a:r>
            <a:r>
              <a:rPr lang="en-US" sz="1800" dirty="0"/>
              <a:t> histogram  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73D768F-3874-4FB5-A1EE-023A4CC15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700" y="1322427"/>
            <a:ext cx="3941245" cy="211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130;p65">
            <a:extLst>
              <a:ext uri="{FF2B5EF4-FFF2-40B4-BE49-F238E27FC236}">
                <a16:creationId xmlns:a16="http://schemas.microsoft.com/office/drawing/2014/main" id="{EFBF5FBA-5E41-4022-AEB1-377EE149EB78}"/>
              </a:ext>
            </a:extLst>
          </p:cNvPr>
          <p:cNvSpPr txBox="1">
            <a:spLocks/>
          </p:cNvSpPr>
          <p:nvPr/>
        </p:nvSpPr>
        <p:spPr>
          <a:xfrm>
            <a:off x="1026200" y="3541401"/>
            <a:ext cx="7179302" cy="141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-US" sz="1200" dirty="0" err="1"/>
              <a:t>Berdasarkan</a:t>
            </a:r>
            <a:r>
              <a:rPr lang="en-US" sz="1200" dirty="0"/>
              <a:t> </a:t>
            </a:r>
            <a:r>
              <a:rPr lang="en-US" sz="1200" dirty="0" err="1"/>
              <a:t>visualisasi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histogram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dilihat</a:t>
            </a:r>
            <a:r>
              <a:rPr lang="en-US" sz="1200" dirty="0"/>
              <a:t> </a:t>
            </a:r>
            <a:r>
              <a:rPr lang="en-US" sz="1200" dirty="0" err="1"/>
              <a:t>gambaran</a:t>
            </a:r>
            <a:r>
              <a:rPr lang="en-US" sz="1200" dirty="0"/>
              <a:t> </a:t>
            </a:r>
            <a:r>
              <a:rPr lang="en-US" sz="1200" dirty="0" err="1"/>
              <a:t>distribusi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masing-masing</a:t>
            </a:r>
            <a:r>
              <a:rPr lang="en-US" sz="1200" dirty="0"/>
              <a:t> data.  Data pada </a:t>
            </a:r>
            <a:r>
              <a:rPr lang="en-US" sz="1200" dirty="0" err="1"/>
              <a:t>kolom</a:t>
            </a:r>
            <a:r>
              <a:rPr lang="en-US" sz="1200" dirty="0"/>
              <a:t> “</a:t>
            </a:r>
            <a:r>
              <a:rPr lang="en-US" sz="1200" dirty="0" err="1"/>
              <a:t>Governement</a:t>
            </a:r>
            <a:r>
              <a:rPr lang="en-US" sz="1200" dirty="0"/>
              <a:t> expenditure” </a:t>
            </a:r>
            <a:r>
              <a:rPr lang="en-US" sz="1200" dirty="0" err="1"/>
              <a:t>menunjukkan</a:t>
            </a:r>
            <a:r>
              <a:rPr lang="en-US" sz="1200" dirty="0"/>
              <a:t> </a:t>
            </a:r>
            <a:r>
              <a:rPr lang="en-US" sz="1200" dirty="0" err="1"/>
              <a:t>kecenderungan</a:t>
            </a:r>
            <a:r>
              <a:rPr lang="en-US" sz="1200" dirty="0"/>
              <a:t> (skewed)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arah</a:t>
            </a:r>
            <a:r>
              <a:rPr lang="en-US" sz="1200" dirty="0"/>
              <a:t> </a:t>
            </a:r>
            <a:r>
              <a:rPr lang="en-US" sz="1200" dirty="0" err="1"/>
              <a:t>kanan</a:t>
            </a:r>
            <a:r>
              <a:rPr lang="en-US" sz="1200" dirty="0"/>
              <a:t> </a:t>
            </a:r>
            <a:r>
              <a:rPr lang="en-US" sz="1200" dirty="0" err="1"/>
              <a:t>sedangkan</a:t>
            </a:r>
            <a:r>
              <a:rPr lang="en-US" sz="1200" dirty="0"/>
              <a:t> data pada </a:t>
            </a:r>
            <a:r>
              <a:rPr lang="en-US" sz="1200" dirty="0" err="1"/>
              <a:t>kolom</a:t>
            </a:r>
            <a:r>
              <a:rPr lang="en-US" sz="1200" dirty="0"/>
              <a:t> “Trade as share of GDP” </a:t>
            </a:r>
            <a:r>
              <a:rPr lang="en-US" sz="1200" dirty="0" err="1"/>
              <a:t>menunjukkan</a:t>
            </a:r>
            <a:r>
              <a:rPr lang="en-US" sz="1200" dirty="0"/>
              <a:t> </a:t>
            </a:r>
            <a:r>
              <a:rPr lang="en-US" sz="1200" dirty="0" err="1"/>
              <a:t>persebaran</a:t>
            </a:r>
            <a:r>
              <a:rPr lang="en-US" sz="1200" dirty="0"/>
              <a:t> yang </a:t>
            </a:r>
            <a:r>
              <a:rPr lang="en-US" sz="1200" dirty="0" err="1"/>
              <a:t>hampir</a:t>
            </a:r>
            <a:r>
              <a:rPr lang="en-US" sz="1200" dirty="0"/>
              <a:t> </a:t>
            </a:r>
            <a:r>
              <a:rPr lang="en-US" sz="1200" dirty="0" err="1"/>
              <a:t>sama</a:t>
            </a:r>
            <a:r>
              <a:rPr lang="en-US" sz="1200" dirty="0"/>
              <a:t> rata pada </a:t>
            </a:r>
            <a:r>
              <a:rPr lang="en-US" sz="1200" dirty="0" err="1"/>
              <a:t>bagian</a:t>
            </a:r>
            <a:r>
              <a:rPr lang="en-US" sz="1200" dirty="0"/>
              <a:t> </a:t>
            </a:r>
            <a:r>
              <a:rPr lang="en-US" sz="1200" dirty="0" err="1"/>
              <a:t>kanan</a:t>
            </a:r>
            <a:r>
              <a:rPr lang="en-US" sz="1200" dirty="0"/>
              <a:t> dan </a:t>
            </a:r>
            <a:r>
              <a:rPr lang="en-US" sz="1200" dirty="0" err="1"/>
              <a:t>kiri</a:t>
            </a:r>
            <a:r>
              <a:rPr lang="en-US" sz="1200" dirty="0"/>
              <a:t> yang </a:t>
            </a:r>
            <a:r>
              <a:rPr lang="en-US" sz="1200" dirty="0" err="1"/>
              <a:t>menunjukkan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data </a:t>
            </a:r>
            <a:r>
              <a:rPr lang="en-US" sz="1200" dirty="0" err="1"/>
              <a:t>mendekati</a:t>
            </a:r>
            <a:r>
              <a:rPr lang="en-US" sz="1200" dirty="0"/>
              <a:t> </a:t>
            </a:r>
            <a:r>
              <a:rPr lang="en-US" sz="1200" dirty="0" err="1"/>
              <a:t>distribusi</a:t>
            </a:r>
            <a:r>
              <a:rPr lang="en-US" sz="1200" dirty="0"/>
              <a:t> normal. </a:t>
            </a:r>
          </a:p>
        </p:txBody>
      </p:sp>
    </p:spTree>
    <p:extLst>
      <p:ext uri="{BB962C8B-B14F-4D97-AF65-F5344CB8AC3E}">
        <p14:creationId xmlns:p14="http://schemas.microsoft.com/office/powerpoint/2010/main" val="509981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4526635" cy="575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Tahapan</a:t>
            </a:r>
            <a:r>
              <a:rPr lang="en-US" dirty="0"/>
              <a:t> ADE </a:t>
            </a:r>
            <a:br>
              <a:rPr lang="en-US" dirty="0"/>
            </a:br>
            <a:endParaRPr dirty="0"/>
          </a:p>
        </p:txBody>
      </p:sp>
      <p:cxnSp>
        <p:nvCxnSpPr>
          <p:cNvPr id="2136" name="Google Shape;2136;p65"/>
          <p:cNvCxnSpPr/>
          <p:nvPr/>
        </p:nvCxnSpPr>
        <p:spPr>
          <a:xfrm>
            <a:off x="1026200" y="445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129;p65">
            <a:extLst>
              <a:ext uri="{FF2B5EF4-FFF2-40B4-BE49-F238E27FC236}">
                <a16:creationId xmlns:a16="http://schemas.microsoft.com/office/drawing/2014/main" id="{A46EE096-CEAF-4AA9-8961-164930C4182C}"/>
              </a:ext>
            </a:extLst>
          </p:cNvPr>
          <p:cNvSpPr txBox="1">
            <a:spLocks/>
          </p:cNvSpPr>
          <p:nvPr/>
        </p:nvSpPr>
        <p:spPr>
          <a:xfrm>
            <a:off x="938499" y="894569"/>
            <a:ext cx="7386794" cy="57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7. </a:t>
            </a:r>
            <a:r>
              <a:rPr lang="en-US" sz="1800" dirty="0" err="1"/>
              <a:t>Mendeteksi</a:t>
            </a:r>
            <a:r>
              <a:rPr lang="en-US" sz="1800" dirty="0"/>
              <a:t> Missing Value </a:t>
            </a:r>
            <a:br>
              <a:rPr lang="en-US" dirty="0"/>
            </a:br>
            <a:endParaRPr lang="en-US" dirty="0"/>
          </a:p>
        </p:txBody>
      </p:sp>
      <p:sp>
        <p:nvSpPr>
          <p:cNvPr id="8" name="Google Shape;2130;p65">
            <a:extLst>
              <a:ext uri="{FF2B5EF4-FFF2-40B4-BE49-F238E27FC236}">
                <a16:creationId xmlns:a16="http://schemas.microsoft.com/office/drawing/2014/main" id="{EFBF5FBA-5E41-4022-AEB1-377EE149EB78}"/>
              </a:ext>
            </a:extLst>
          </p:cNvPr>
          <p:cNvSpPr txBox="1">
            <a:spLocks/>
          </p:cNvSpPr>
          <p:nvPr/>
        </p:nvSpPr>
        <p:spPr>
          <a:xfrm>
            <a:off x="1026200" y="3541401"/>
            <a:ext cx="7179302" cy="1402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-US" sz="1200" dirty="0" err="1"/>
              <a:t>Sintaks</a:t>
            </a:r>
            <a:r>
              <a:rPr lang="en-US" sz="1200" dirty="0"/>
              <a:t> </a:t>
            </a:r>
            <a:r>
              <a:rPr lang="en-US" sz="1200" dirty="0" err="1"/>
              <a:t>data_ratil.isna</a:t>
            </a:r>
            <a:r>
              <a:rPr lang="en-US" sz="1200" dirty="0"/>
              <a:t>().sum()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mendeteksi</a:t>
            </a:r>
            <a:r>
              <a:rPr lang="en-US" sz="1200" dirty="0"/>
              <a:t> </a:t>
            </a:r>
            <a:r>
              <a:rPr lang="en-US" sz="1200" i="1" dirty="0"/>
              <a:t>missing value </a:t>
            </a:r>
            <a:r>
              <a:rPr lang="en-US" sz="1200" dirty="0"/>
              <a:t>pada data, </a:t>
            </a:r>
            <a:r>
              <a:rPr lang="en-US" sz="1200" dirty="0" err="1"/>
              <a:t>Berdasarkan</a:t>
            </a:r>
            <a:r>
              <a:rPr lang="en-US" sz="1200" dirty="0"/>
              <a:t> output </a:t>
            </a:r>
            <a:r>
              <a:rPr lang="en-US" sz="1200" dirty="0" err="1"/>
              <a:t>diketahui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masing-masing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i="1" dirty="0"/>
              <a:t>missing value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70% data.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umumnya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dibuang</a:t>
            </a:r>
            <a:r>
              <a:rPr lang="en-US" sz="1200" dirty="0"/>
              <a:t>/</a:t>
            </a:r>
            <a:r>
              <a:rPr lang="en-US" sz="1200" dirty="0" err="1"/>
              <a:t>dihapus</a:t>
            </a:r>
            <a:r>
              <a:rPr lang="en-US" sz="1200" dirty="0"/>
              <a:t>. Pada </a:t>
            </a:r>
            <a:r>
              <a:rPr lang="en-US" sz="1200" dirty="0" err="1"/>
              <a:t>analisis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data </a:t>
            </a:r>
            <a:r>
              <a:rPr lang="en-US" sz="1200" dirty="0" err="1"/>
              <a:t>tetap</a:t>
            </a:r>
            <a:r>
              <a:rPr lang="en-US" sz="1200" dirty="0"/>
              <a:t> </a:t>
            </a:r>
            <a:r>
              <a:rPr lang="en-US" sz="1200" dirty="0" err="1"/>
              <a:t>dipertahankan</a:t>
            </a:r>
            <a:r>
              <a:rPr lang="en-US" sz="1200" dirty="0"/>
              <a:t> </a:t>
            </a:r>
            <a:r>
              <a:rPr lang="en-US" sz="1200" dirty="0" err="1"/>
              <a:t>karena</a:t>
            </a:r>
            <a:r>
              <a:rPr lang="en-US" sz="1200" dirty="0"/>
              <a:t> </a:t>
            </a:r>
            <a:r>
              <a:rPr lang="en-US" sz="1200" dirty="0" err="1"/>
              <a:t>masing-masing</a:t>
            </a:r>
            <a:r>
              <a:rPr lang="en-US" sz="1200" dirty="0"/>
              <a:t>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kontribusi</a:t>
            </a:r>
            <a:r>
              <a:rPr lang="en-US" sz="1200" dirty="0"/>
              <a:t> </a:t>
            </a:r>
            <a:r>
              <a:rPr lang="en-US" sz="1200" dirty="0" err="1"/>
              <a:t>penting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menjelaskan</a:t>
            </a:r>
            <a:r>
              <a:rPr lang="en-US" sz="1200" dirty="0"/>
              <a:t> data </a:t>
            </a:r>
            <a:r>
              <a:rPr lang="en-US" sz="1200" dirty="0" err="1"/>
              <a:t>indikator</a:t>
            </a:r>
            <a:r>
              <a:rPr lang="en-US" sz="1200" dirty="0"/>
              <a:t> </a:t>
            </a:r>
            <a:r>
              <a:rPr lang="en-US" sz="1200" dirty="0" err="1"/>
              <a:t>mikroekonomi</a:t>
            </a:r>
            <a:r>
              <a:rPr lang="en-US" sz="1200" dirty="0"/>
              <a:t> </a:t>
            </a:r>
            <a:r>
              <a:rPr lang="en-US" sz="1200" dirty="0" err="1"/>
              <a:t>sehingga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mengatasinya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</a:t>
            </a:r>
            <a:r>
              <a:rPr lang="en-US" sz="1200" dirty="0" err="1"/>
              <a:t>imputasi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nilai</a:t>
            </a:r>
            <a:r>
              <a:rPr lang="en-US" sz="1200" dirty="0"/>
              <a:t> mean </a:t>
            </a:r>
            <a:r>
              <a:rPr lang="en-US" sz="1200" dirty="0" err="1"/>
              <a:t>atau</a:t>
            </a:r>
            <a:r>
              <a:rPr lang="en-US" sz="1200" dirty="0"/>
              <a:t> median yang  </a:t>
            </a:r>
            <a:r>
              <a:rPr lang="en-US" sz="1200" dirty="0" err="1"/>
              <a:t>disesuaikan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distribusi</a:t>
            </a:r>
            <a:r>
              <a:rPr lang="en-US" sz="1200" dirty="0"/>
              <a:t> data.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A7E457-F9A8-41F7-A83B-4E708DD7C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365" y="1304154"/>
            <a:ext cx="4526635" cy="223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38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4526635" cy="575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Tahapan</a:t>
            </a:r>
            <a:r>
              <a:rPr lang="en-US" dirty="0"/>
              <a:t> ADE </a:t>
            </a:r>
            <a:br>
              <a:rPr lang="en-US" dirty="0"/>
            </a:br>
            <a:endParaRPr dirty="0"/>
          </a:p>
        </p:txBody>
      </p:sp>
      <p:cxnSp>
        <p:nvCxnSpPr>
          <p:cNvPr id="2136" name="Google Shape;2136;p65"/>
          <p:cNvCxnSpPr/>
          <p:nvPr/>
        </p:nvCxnSpPr>
        <p:spPr>
          <a:xfrm>
            <a:off x="1026200" y="445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129;p65">
            <a:extLst>
              <a:ext uri="{FF2B5EF4-FFF2-40B4-BE49-F238E27FC236}">
                <a16:creationId xmlns:a16="http://schemas.microsoft.com/office/drawing/2014/main" id="{A46EE096-CEAF-4AA9-8961-164930C4182C}"/>
              </a:ext>
            </a:extLst>
          </p:cNvPr>
          <p:cNvSpPr txBox="1">
            <a:spLocks/>
          </p:cNvSpPr>
          <p:nvPr/>
        </p:nvSpPr>
        <p:spPr>
          <a:xfrm>
            <a:off x="938499" y="894569"/>
            <a:ext cx="7386794" cy="57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8. </a:t>
            </a:r>
            <a:r>
              <a:rPr lang="en-US" sz="1800" dirty="0" err="1"/>
              <a:t>Penginputan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mean dan median pada </a:t>
            </a:r>
            <a:r>
              <a:rPr lang="en-US" sz="1800" dirty="0" err="1"/>
              <a:t>kolom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i="1" dirty="0"/>
              <a:t>missing value</a:t>
            </a:r>
            <a:br>
              <a:rPr lang="en-US" dirty="0"/>
            </a:br>
            <a:endParaRPr lang="en-US" dirty="0"/>
          </a:p>
        </p:txBody>
      </p:sp>
      <p:sp>
        <p:nvSpPr>
          <p:cNvPr id="8" name="Google Shape;2130;p65">
            <a:extLst>
              <a:ext uri="{FF2B5EF4-FFF2-40B4-BE49-F238E27FC236}">
                <a16:creationId xmlns:a16="http://schemas.microsoft.com/office/drawing/2014/main" id="{EFBF5FBA-5E41-4022-AEB1-377EE149EB78}"/>
              </a:ext>
            </a:extLst>
          </p:cNvPr>
          <p:cNvSpPr txBox="1">
            <a:spLocks/>
          </p:cNvSpPr>
          <p:nvPr/>
        </p:nvSpPr>
        <p:spPr>
          <a:xfrm>
            <a:off x="938498" y="3740761"/>
            <a:ext cx="7982217" cy="1402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sintaks</a:t>
            </a:r>
            <a:r>
              <a:rPr lang="en-US" sz="1200" dirty="0"/>
              <a:t> di </a:t>
            </a:r>
            <a:r>
              <a:rPr lang="en-US" sz="1200" dirty="0" err="1"/>
              <a:t>atas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</a:t>
            </a:r>
            <a:r>
              <a:rPr lang="en-US" sz="1200" dirty="0" err="1"/>
              <a:t>penginputan</a:t>
            </a:r>
            <a:r>
              <a:rPr lang="en-US" sz="1200" dirty="0"/>
              <a:t> </a:t>
            </a:r>
            <a:r>
              <a:rPr lang="en-US" sz="1200" dirty="0" err="1"/>
              <a:t>nilai</a:t>
            </a:r>
            <a:r>
              <a:rPr lang="en-US" sz="1200" dirty="0"/>
              <a:t> mean pada </a:t>
            </a:r>
            <a:r>
              <a:rPr lang="en-US" sz="1200" dirty="0" err="1"/>
              <a:t>kolom</a:t>
            </a:r>
            <a:r>
              <a:rPr lang="en-US" sz="1200" dirty="0"/>
              <a:t> data yang </a:t>
            </a:r>
            <a:r>
              <a:rPr lang="en-US" sz="1200" dirty="0" err="1"/>
              <a:t>mendekati</a:t>
            </a:r>
            <a:r>
              <a:rPr lang="en-US" sz="1200" dirty="0"/>
              <a:t> </a:t>
            </a:r>
            <a:r>
              <a:rPr lang="en-US" sz="1200" dirty="0" err="1"/>
              <a:t>garis</a:t>
            </a:r>
            <a:r>
              <a:rPr lang="en-US" sz="1200" dirty="0"/>
              <a:t> normal </a:t>
            </a:r>
            <a:r>
              <a:rPr lang="en-US" sz="1200" dirty="0" err="1"/>
              <a:t>yaitu</a:t>
            </a:r>
            <a:r>
              <a:rPr lang="en-US" sz="1200" dirty="0"/>
              <a:t> pada </a:t>
            </a:r>
            <a:r>
              <a:rPr lang="en-US" sz="1200" dirty="0" err="1"/>
              <a:t>kolom</a:t>
            </a:r>
            <a:r>
              <a:rPr lang="en-US" sz="1200" dirty="0"/>
              <a:t> data “Value of global merchandise as a share of GDP”, dan “Trade as a share of GDP”. </a:t>
            </a:r>
            <a:r>
              <a:rPr lang="en-US" sz="1200" dirty="0" err="1"/>
              <a:t>Adapun</a:t>
            </a:r>
            <a:r>
              <a:rPr lang="en-US" sz="1200" dirty="0"/>
              <a:t> </a:t>
            </a:r>
            <a:r>
              <a:rPr lang="en-US" sz="1200" dirty="0" err="1"/>
              <a:t>nilai</a:t>
            </a:r>
            <a:r>
              <a:rPr lang="en-US" sz="1200" dirty="0"/>
              <a:t> median </a:t>
            </a:r>
            <a:r>
              <a:rPr lang="en-US" sz="1200" dirty="0" err="1"/>
              <a:t>dimasukkan</a:t>
            </a:r>
            <a:r>
              <a:rPr lang="en-US" sz="1200" dirty="0"/>
              <a:t> pada data yang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berdistribusi</a:t>
            </a:r>
            <a:r>
              <a:rPr lang="en-US" sz="1200" dirty="0"/>
              <a:t> normal </a:t>
            </a:r>
            <a:r>
              <a:rPr lang="en-US" sz="1200" dirty="0" err="1"/>
              <a:t>seperti</a:t>
            </a:r>
            <a:r>
              <a:rPr lang="en-US" sz="1200" dirty="0"/>
              <a:t> pada </a:t>
            </a:r>
            <a:r>
              <a:rPr lang="en-US" sz="1200" dirty="0" err="1"/>
              <a:t>kolom</a:t>
            </a:r>
            <a:r>
              <a:rPr lang="en-US" sz="1200" dirty="0"/>
              <a:t> data “ GDP per capita”, “Government expenditure”, dan “Inflation, consumer prices (annual %)”. Setelah </a:t>
            </a:r>
            <a:r>
              <a:rPr lang="en-US" sz="1200" dirty="0" err="1"/>
              <a:t>diinput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dilihat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terdapat</a:t>
            </a:r>
            <a:r>
              <a:rPr lang="en-US" sz="1200" dirty="0"/>
              <a:t> </a:t>
            </a:r>
            <a:r>
              <a:rPr lang="en-US" sz="1200" dirty="0" err="1"/>
              <a:t>lagi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i="1" dirty="0"/>
              <a:t>missing value</a:t>
            </a:r>
            <a:r>
              <a:rPr lang="en-US" sz="1200" dirty="0"/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C81C9-8E87-46AC-AFA8-EC187F044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0" y="1596888"/>
            <a:ext cx="4020413" cy="20839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F4A23A-FF98-4339-830C-36CBD5C63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527" y="1596888"/>
            <a:ext cx="3675189" cy="207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63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63419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PROJEK ADE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0" y="264890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PENUTUP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BIODATA DIRI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170;p39">
            <a:extLst>
              <a:ext uri="{FF2B5EF4-FFF2-40B4-BE49-F238E27FC236}">
                <a16:creationId xmlns:a16="http://schemas.microsoft.com/office/drawing/2014/main" id="{B5E427D9-7B86-446E-B7DC-4B1AD9F19D54}"/>
              </a:ext>
            </a:extLst>
          </p:cNvPr>
          <p:cNvSpPr txBox="1">
            <a:spLocks/>
          </p:cNvSpPr>
          <p:nvPr/>
        </p:nvSpPr>
        <p:spPr>
          <a:xfrm>
            <a:off x="3408300" y="829300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 dirty="0"/>
              <a:t>DAFTAR ISI</a:t>
            </a:r>
            <a:endParaRPr lang="en-ID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4526635" cy="575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Tahapan</a:t>
            </a:r>
            <a:r>
              <a:rPr lang="en-US" dirty="0"/>
              <a:t> ADE </a:t>
            </a:r>
            <a:br>
              <a:rPr lang="en-US" dirty="0"/>
            </a:br>
            <a:endParaRPr dirty="0"/>
          </a:p>
        </p:txBody>
      </p:sp>
      <p:cxnSp>
        <p:nvCxnSpPr>
          <p:cNvPr id="2136" name="Google Shape;2136;p65"/>
          <p:cNvCxnSpPr/>
          <p:nvPr/>
        </p:nvCxnSpPr>
        <p:spPr>
          <a:xfrm>
            <a:off x="1026200" y="445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129;p65">
            <a:extLst>
              <a:ext uri="{FF2B5EF4-FFF2-40B4-BE49-F238E27FC236}">
                <a16:creationId xmlns:a16="http://schemas.microsoft.com/office/drawing/2014/main" id="{A46EE096-CEAF-4AA9-8961-164930C4182C}"/>
              </a:ext>
            </a:extLst>
          </p:cNvPr>
          <p:cNvSpPr txBox="1">
            <a:spLocks/>
          </p:cNvSpPr>
          <p:nvPr/>
        </p:nvSpPr>
        <p:spPr>
          <a:xfrm>
            <a:off x="938499" y="894569"/>
            <a:ext cx="7386794" cy="57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9. </a:t>
            </a:r>
            <a:r>
              <a:rPr lang="en-US" sz="1800" dirty="0" err="1"/>
              <a:t>Mendeteksi</a:t>
            </a:r>
            <a:r>
              <a:rPr lang="en-US" sz="1800" dirty="0"/>
              <a:t> data </a:t>
            </a:r>
            <a:r>
              <a:rPr lang="en-US" sz="1800" dirty="0" err="1"/>
              <a:t>duplikat</a:t>
            </a:r>
            <a:r>
              <a:rPr lang="en-US" sz="1800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8" name="Google Shape;2130;p65">
            <a:extLst>
              <a:ext uri="{FF2B5EF4-FFF2-40B4-BE49-F238E27FC236}">
                <a16:creationId xmlns:a16="http://schemas.microsoft.com/office/drawing/2014/main" id="{EFBF5FBA-5E41-4022-AEB1-377EE149EB78}"/>
              </a:ext>
            </a:extLst>
          </p:cNvPr>
          <p:cNvSpPr txBox="1">
            <a:spLocks/>
          </p:cNvSpPr>
          <p:nvPr/>
        </p:nvSpPr>
        <p:spPr>
          <a:xfrm>
            <a:off x="1229476" y="3573321"/>
            <a:ext cx="6472395" cy="1351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-US" sz="1200" dirty="0"/>
              <a:t>Data </a:t>
            </a:r>
            <a:r>
              <a:rPr lang="en-US" sz="1200" dirty="0" err="1"/>
              <a:t>duplikat</a:t>
            </a:r>
            <a:r>
              <a:rPr lang="en-US" sz="1200" dirty="0"/>
              <a:t> </a:t>
            </a:r>
            <a:r>
              <a:rPr lang="en-US" sz="1200" dirty="0" err="1"/>
              <a:t>merupakan</a:t>
            </a:r>
            <a:r>
              <a:rPr lang="en-US" sz="1200" dirty="0"/>
              <a:t> data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nilai</a:t>
            </a:r>
            <a:r>
              <a:rPr lang="en-US" sz="1200" dirty="0"/>
              <a:t>/</a:t>
            </a:r>
            <a:r>
              <a:rPr lang="en-US" sz="1200" dirty="0" err="1"/>
              <a:t>inputan</a:t>
            </a:r>
            <a:r>
              <a:rPr lang="en-US" sz="1200" dirty="0"/>
              <a:t> yang </a:t>
            </a:r>
            <a:r>
              <a:rPr lang="en-US" sz="1200" dirty="0" err="1"/>
              <a:t>sama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setiap</a:t>
            </a:r>
            <a:r>
              <a:rPr lang="en-US" sz="1200" dirty="0"/>
              <a:t> </a:t>
            </a:r>
            <a:r>
              <a:rPr lang="en-US" sz="1200" dirty="0" err="1"/>
              <a:t>barisnya</a:t>
            </a:r>
            <a:r>
              <a:rPr lang="en-US" sz="1200" dirty="0"/>
              <a:t>. Data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harus</a:t>
            </a:r>
            <a:r>
              <a:rPr lang="en-US" sz="1200" dirty="0"/>
              <a:t> </a:t>
            </a:r>
            <a:r>
              <a:rPr lang="en-US" sz="1200" dirty="0" err="1"/>
              <a:t>dibuang</a:t>
            </a:r>
            <a:r>
              <a:rPr lang="en-US" sz="1200" dirty="0"/>
              <a:t> agar </a:t>
            </a:r>
            <a:r>
              <a:rPr lang="en-US" sz="1200" dirty="0" err="1"/>
              <a:t>hasil</a:t>
            </a:r>
            <a:r>
              <a:rPr lang="en-US" sz="1200" dirty="0"/>
              <a:t> </a:t>
            </a:r>
            <a:r>
              <a:rPr lang="en-US" sz="1200" dirty="0" err="1"/>
              <a:t>analisis</a:t>
            </a:r>
            <a:r>
              <a:rPr lang="en-US" sz="1200" dirty="0"/>
              <a:t>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akurat</a:t>
            </a:r>
            <a:r>
              <a:rPr lang="en-US" sz="1200" dirty="0"/>
              <a:t> dan </a:t>
            </a:r>
            <a:r>
              <a:rPr lang="en-US" sz="1200" dirty="0" err="1"/>
              <a:t>sesuai</a:t>
            </a:r>
            <a:r>
              <a:rPr lang="en-US" sz="1200" dirty="0"/>
              <a:t>. </a:t>
            </a:r>
            <a:r>
              <a:rPr lang="en-US" sz="1200" dirty="0" err="1"/>
              <a:t>Menggunakan</a:t>
            </a:r>
            <a:r>
              <a:rPr lang="en-US" sz="1200" dirty="0"/>
              <a:t> data </a:t>
            </a:r>
            <a:r>
              <a:rPr lang="en-US" sz="1200" dirty="0" err="1"/>
              <a:t>setelah</a:t>
            </a:r>
            <a:r>
              <a:rPr lang="en-US" sz="1200" dirty="0"/>
              <a:t> </a:t>
            </a:r>
            <a:r>
              <a:rPr lang="en-US" sz="1200" dirty="0" err="1"/>
              <a:t>penginputan</a:t>
            </a:r>
            <a:r>
              <a:rPr lang="en-US" sz="1200" dirty="0"/>
              <a:t> mean/median pada </a:t>
            </a:r>
            <a:r>
              <a:rPr lang="en-US" sz="1200" dirty="0" err="1"/>
              <a:t>kolom</a:t>
            </a:r>
            <a:r>
              <a:rPr lang="en-US" sz="1200" dirty="0"/>
              <a:t> yang </a:t>
            </a:r>
            <a:r>
              <a:rPr lang="en-US" sz="1200" dirty="0" err="1"/>
              <a:t>mengandung</a:t>
            </a:r>
            <a:r>
              <a:rPr lang="en-US" sz="1200" dirty="0"/>
              <a:t> missing value, </a:t>
            </a:r>
            <a:r>
              <a:rPr lang="en-US" sz="1200" dirty="0" err="1"/>
              <a:t>diketahui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terdapat</a:t>
            </a:r>
            <a:r>
              <a:rPr lang="en-US" sz="1200" dirty="0"/>
              <a:t> 138.655 </a:t>
            </a:r>
            <a:r>
              <a:rPr lang="en-US" sz="1200" dirty="0" err="1"/>
              <a:t>baris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data </a:t>
            </a:r>
            <a:r>
              <a:rPr lang="en-US" sz="1200" dirty="0" err="1"/>
              <a:t>duplikat</a:t>
            </a:r>
            <a:r>
              <a:rPr lang="en-US" sz="1200" dirty="0"/>
              <a:t> </a:t>
            </a:r>
            <a:r>
              <a:rPr lang="en-US" sz="1200" dirty="0" err="1"/>
              <a:t>sehingga</a:t>
            </a:r>
            <a:r>
              <a:rPr lang="en-US" sz="1200" dirty="0"/>
              <a:t> </a:t>
            </a:r>
            <a:r>
              <a:rPr lang="en-US" sz="1200" dirty="0" err="1"/>
              <a:t>perlu</a:t>
            </a:r>
            <a:r>
              <a:rPr lang="en-US" sz="1200" dirty="0"/>
              <a:t> </a:t>
            </a:r>
            <a:r>
              <a:rPr lang="en-US" sz="1200" dirty="0" err="1"/>
              <a:t>dibuang</a:t>
            </a:r>
            <a:r>
              <a:rPr lang="en-US" sz="1200" dirty="0"/>
              <a:t> dan pada </a:t>
            </a:r>
            <a:r>
              <a:rPr lang="en-US" sz="1200" dirty="0" err="1"/>
              <a:t>akhir</a:t>
            </a:r>
            <a:r>
              <a:rPr lang="en-US" sz="1200" dirty="0"/>
              <a:t> output </a:t>
            </a:r>
            <a:r>
              <a:rPr lang="en-US" sz="1200" dirty="0" err="1"/>
              <a:t>menunjukkan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sudah</a:t>
            </a:r>
            <a:r>
              <a:rPr lang="en-US" sz="1200" dirty="0"/>
              <a:t>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terdapat</a:t>
            </a:r>
            <a:r>
              <a:rPr lang="en-US" sz="1200" dirty="0"/>
              <a:t> data </a:t>
            </a:r>
            <a:r>
              <a:rPr lang="en-US" sz="1200" dirty="0" err="1"/>
              <a:t>duplikat</a:t>
            </a:r>
            <a:r>
              <a:rPr lang="en-US" sz="1200" dirty="0"/>
              <a:t> pada data. Setelah proses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maka</a:t>
            </a:r>
            <a:r>
              <a:rPr lang="en-US" sz="1200" dirty="0"/>
              <a:t> data </a:t>
            </a:r>
            <a:r>
              <a:rPr lang="en-US" sz="1200" dirty="0" err="1"/>
              <a:t>sudah</a:t>
            </a:r>
            <a:r>
              <a:rPr lang="en-US" sz="1200" dirty="0"/>
              <a:t> </a:t>
            </a:r>
            <a:r>
              <a:rPr lang="en-US" sz="1200" dirty="0" err="1"/>
              <a:t>bersih</a:t>
            </a:r>
            <a:r>
              <a:rPr lang="en-US" sz="1200" dirty="0"/>
              <a:t> dan </a:t>
            </a:r>
            <a:r>
              <a:rPr lang="en-US" sz="1200" dirty="0" err="1"/>
              <a:t>siap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pada </a:t>
            </a:r>
            <a:r>
              <a:rPr lang="en-US" sz="1200" dirty="0" err="1"/>
              <a:t>analisis</a:t>
            </a:r>
            <a:r>
              <a:rPr lang="en-US" sz="1200" dirty="0"/>
              <a:t> </a:t>
            </a:r>
            <a:r>
              <a:rPr lang="en-US" sz="1200" dirty="0" err="1"/>
              <a:t>lanjutan</a:t>
            </a:r>
            <a:r>
              <a:rPr lang="en-US" sz="1200" dirty="0"/>
              <a:t>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F54849-207B-46E5-B458-A459B6F72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039" y="1252353"/>
            <a:ext cx="4801270" cy="227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97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572000" y="1339704"/>
            <a:ext cx="4125712" cy="2127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PENUTUP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0671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50" y="1652035"/>
            <a:ext cx="5442900" cy="2775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br>
              <a:rPr lang="en-US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Terbuka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berbagai</a:t>
            </a:r>
            <a:r>
              <a:rPr lang="en-US" sz="1600" dirty="0"/>
              <a:t> saran dan </a:t>
            </a:r>
            <a:r>
              <a:rPr lang="en-US" sz="1600" dirty="0" err="1"/>
              <a:t>masukan</a:t>
            </a:r>
            <a:r>
              <a:rPr lang="en-US" sz="1600" dirty="0"/>
              <a:t>. </a:t>
            </a:r>
            <a:br>
              <a:rPr lang="en-US" dirty="0"/>
            </a:br>
            <a:r>
              <a:rPr lang="en-US" sz="1600" dirty="0" err="1"/>
              <a:t>Kunjungi</a:t>
            </a:r>
            <a:r>
              <a:rPr lang="en-US" sz="1600" dirty="0"/>
              <a:t> : </a:t>
            </a:r>
            <a:br>
              <a:rPr lang="en-US" dirty="0"/>
            </a:br>
            <a:r>
              <a:rPr lang="en-US" sz="1600" dirty="0" err="1"/>
              <a:t>Linkedin</a:t>
            </a:r>
            <a:r>
              <a:rPr lang="en-US" sz="1600" dirty="0"/>
              <a:t>: https://www.linkedin.com/in/ratil-tartila-896b0b241/</a:t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572000" y="1339704"/>
            <a:ext cx="4125712" cy="2127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BIODATA DIRI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4764427" y="540688"/>
            <a:ext cx="3050504" cy="4122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Perkenalkan nama saya Ratil Tartila, lulusan S1 Statistika </a:t>
            </a:r>
            <a:r>
              <a:rPr lang="en-ID" sz="1600" dirty="0"/>
              <a:t>yang </a:t>
            </a:r>
            <a:r>
              <a:rPr lang="en-ID" sz="1600" dirty="0" err="1"/>
              <a:t>memiliki</a:t>
            </a:r>
            <a:r>
              <a:rPr lang="en-ID" sz="1600" dirty="0"/>
              <a:t> </a:t>
            </a:r>
            <a:r>
              <a:rPr lang="en-ID" sz="1600" dirty="0" err="1"/>
              <a:t>minat</a:t>
            </a:r>
            <a:r>
              <a:rPr lang="en-ID" sz="1600" dirty="0"/>
              <a:t> dan </a:t>
            </a:r>
            <a:r>
              <a:rPr lang="en-ID" sz="1600" dirty="0" err="1"/>
              <a:t>ketertarikan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dunia data. </a:t>
            </a:r>
            <a:r>
              <a:rPr lang="en-ID" sz="1600" dirty="0" err="1"/>
              <a:t>Sejak</a:t>
            </a:r>
            <a:r>
              <a:rPr lang="en-ID" sz="1600" dirty="0"/>
              <a:t> </a:t>
            </a:r>
            <a:r>
              <a:rPr lang="en-ID" sz="1600" dirty="0" err="1"/>
              <a:t>kuliah</a:t>
            </a:r>
            <a:r>
              <a:rPr lang="en-ID" sz="1600" dirty="0"/>
              <a:t> </a:t>
            </a:r>
            <a:r>
              <a:rPr lang="en-ID" sz="1600" dirty="0" err="1"/>
              <a:t>saya</a:t>
            </a:r>
            <a:r>
              <a:rPr lang="en-ID" sz="1600" dirty="0"/>
              <a:t> </a:t>
            </a:r>
            <a:r>
              <a:rPr lang="en-ID" sz="1600" dirty="0" err="1"/>
              <a:t>sudah</a:t>
            </a:r>
            <a:r>
              <a:rPr lang="en-ID" sz="1600" dirty="0"/>
              <a:t> </a:t>
            </a:r>
            <a:r>
              <a:rPr lang="en-ID" sz="1600" dirty="0" err="1"/>
              <a:t>terlatih</a:t>
            </a:r>
            <a:r>
              <a:rPr lang="en-ID" sz="1600" dirty="0"/>
              <a:t> </a:t>
            </a:r>
            <a:r>
              <a:rPr lang="en-ID" sz="1600" dirty="0" err="1"/>
              <a:t>mengolah</a:t>
            </a:r>
            <a:r>
              <a:rPr lang="en-ID" sz="1600" dirty="0"/>
              <a:t> data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berbagai</a:t>
            </a:r>
            <a:r>
              <a:rPr lang="en-ID" sz="1600" dirty="0"/>
              <a:t> </a:t>
            </a:r>
            <a:r>
              <a:rPr lang="en-ID" sz="1600" dirty="0" err="1"/>
              <a:t>metode</a:t>
            </a:r>
            <a:r>
              <a:rPr lang="en-ID" sz="1600" dirty="0"/>
              <a:t> dan tools </a:t>
            </a:r>
            <a:r>
              <a:rPr lang="en-ID" sz="1600" dirty="0" err="1"/>
              <a:t>statistik</a:t>
            </a:r>
            <a:r>
              <a:rPr lang="en-ID" sz="1600" dirty="0"/>
              <a:t>. </a:t>
            </a:r>
            <a:r>
              <a:rPr lang="en-ID" sz="1600" dirty="0" err="1"/>
              <a:t>Pengalaman</a:t>
            </a:r>
            <a:r>
              <a:rPr lang="en-ID" sz="1600" dirty="0"/>
              <a:t> yang </a:t>
            </a:r>
            <a:r>
              <a:rPr lang="en-ID" sz="1600" dirty="0" err="1"/>
              <a:t>saya</a:t>
            </a:r>
            <a:r>
              <a:rPr lang="en-ID" sz="1600" dirty="0"/>
              <a:t> </a:t>
            </a:r>
            <a:r>
              <a:rPr lang="en-ID" sz="1600" dirty="0" err="1"/>
              <a:t>dapatkan</a:t>
            </a:r>
            <a:r>
              <a:rPr lang="en-ID" sz="1600" dirty="0"/>
              <a:t> </a:t>
            </a:r>
            <a:r>
              <a:rPr lang="en-ID" sz="1600" dirty="0" err="1"/>
              <a:t>semasa</a:t>
            </a:r>
            <a:r>
              <a:rPr lang="en-ID" sz="1600" dirty="0"/>
              <a:t> </a:t>
            </a:r>
            <a:r>
              <a:rPr lang="en-ID" sz="1600" dirty="0" err="1"/>
              <a:t>kuliah</a:t>
            </a:r>
            <a:r>
              <a:rPr lang="en-ID" sz="1600" dirty="0"/>
              <a:t> </a:t>
            </a:r>
            <a:r>
              <a:rPr lang="en-ID" sz="1600" dirty="0" err="1"/>
              <a:t>mendorong</a:t>
            </a:r>
            <a:r>
              <a:rPr lang="en-ID" sz="1600" dirty="0"/>
              <a:t> </a:t>
            </a:r>
            <a:r>
              <a:rPr lang="en-ID" sz="1600" dirty="0" err="1"/>
              <a:t>saya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terus</a:t>
            </a:r>
            <a:r>
              <a:rPr lang="en-ID" sz="1600" dirty="0"/>
              <a:t> </a:t>
            </a:r>
            <a:r>
              <a:rPr lang="en-ID" sz="1600" dirty="0" err="1"/>
              <a:t>mengupgrade</a:t>
            </a:r>
            <a:r>
              <a:rPr lang="en-ID" sz="1600" dirty="0"/>
              <a:t> </a:t>
            </a:r>
            <a:r>
              <a:rPr lang="en-ID" sz="1600" dirty="0" err="1"/>
              <a:t>diri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i="1" dirty="0"/>
              <a:t> skill </a:t>
            </a:r>
            <a:r>
              <a:rPr lang="en-ID" sz="1600" dirty="0"/>
              <a:t>yang </a:t>
            </a:r>
            <a:r>
              <a:rPr lang="en-ID" sz="1600" dirty="0" err="1"/>
              <a:t>terus</a:t>
            </a:r>
            <a:r>
              <a:rPr lang="en-ID" sz="1600" dirty="0"/>
              <a:t> </a:t>
            </a:r>
            <a:r>
              <a:rPr lang="en-ID" sz="1600" dirty="0" err="1"/>
              <a:t>berkembang</a:t>
            </a:r>
            <a:r>
              <a:rPr lang="en-ID" sz="1600" dirty="0"/>
              <a:t> </a:t>
            </a:r>
            <a:r>
              <a:rPr lang="en-ID" sz="1600" dirty="0" err="1"/>
              <a:t>terutama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bidang</a:t>
            </a:r>
            <a:r>
              <a:rPr lang="en-ID" sz="1600" dirty="0"/>
              <a:t> </a:t>
            </a:r>
            <a:r>
              <a:rPr lang="en-ID" sz="1600" dirty="0" err="1"/>
              <a:t>pekerjaan</a:t>
            </a:r>
            <a:r>
              <a:rPr lang="en-ID" sz="1600" dirty="0"/>
              <a:t> </a:t>
            </a:r>
            <a:r>
              <a:rPr lang="en-ID" sz="1600" dirty="0" err="1"/>
              <a:t>sebagai</a:t>
            </a:r>
            <a:r>
              <a:rPr lang="en-ID" sz="1600" dirty="0"/>
              <a:t> </a:t>
            </a:r>
            <a:r>
              <a:rPr lang="en-ID" sz="1600" i="1" dirty="0"/>
              <a:t>data analyst </a:t>
            </a:r>
            <a:r>
              <a:rPr lang="en-ID" sz="1600" dirty="0"/>
              <a:t>dan </a:t>
            </a:r>
            <a:r>
              <a:rPr lang="en-ID" sz="1600" i="1" dirty="0"/>
              <a:t>data scientist. </a:t>
            </a:r>
            <a:endParaRPr sz="1600" i="1"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2B8EAD7-A778-4EC7-A85F-138F61315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13" y="707455"/>
            <a:ext cx="3014173" cy="395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6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572000" y="1339704"/>
            <a:ext cx="4125712" cy="2127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PROJEK ADE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0584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4526635" cy="575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Analisis</a:t>
            </a:r>
            <a:r>
              <a:rPr lang="en-US" dirty="0"/>
              <a:t> Data </a:t>
            </a:r>
            <a:r>
              <a:rPr lang="en-US" dirty="0" err="1"/>
              <a:t>Eksplorasi</a:t>
            </a:r>
            <a:r>
              <a:rPr lang="en-US" dirty="0"/>
              <a:t> (ADE)</a:t>
            </a:r>
            <a:br>
              <a:rPr lang="en-US" dirty="0"/>
            </a:br>
            <a:endParaRPr dirty="0"/>
          </a:p>
        </p:txBody>
      </p:sp>
      <p:sp>
        <p:nvSpPr>
          <p:cNvPr id="2130" name="Google Shape;2130;p65"/>
          <p:cNvSpPr txBox="1">
            <a:spLocks noGrp="1"/>
          </p:cNvSpPr>
          <p:nvPr>
            <p:ph type="subTitle" idx="1"/>
          </p:nvPr>
        </p:nvSpPr>
        <p:spPr>
          <a:xfrm>
            <a:off x="938499" y="1492969"/>
            <a:ext cx="3663504" cy="3371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dirty="0" err="1"/>
              <a:t>Analisis</a:t>
            </a:r>
            <a:r>
              <a:rPr lang="en-ID" dirty="0"/>
              <a:t> Data </a:t>
            </a:r>
            <a:r>
              <a:rPr lang="en-ID" dirty="0" err="1"/>
              <a:t>Eksplorasi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yang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 visual dan </a:t>
            </a:r>
            <a:r>
              <a:rPr lang="en-ID" dirty="0" err="1"/>
              <a:t>statistik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model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lanjutan</a:t>
            </a:r>
            <a:r>
              <a:rPr lang="en-ID" dirty="0"/>
              <a:t>.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proses </a:t>
            </a:r>
            <a:r>
              <a:rPr lang="en-ID" dirty="0" err="1"/>
              <a:t>persiapan</a:t>
            </a:r>
            <a:r>
              <a:rPr lang="en-ID" dirty="0"/>
              <a:t> data.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131" name="Google Shape;2131;p65"/>
          <p:cNvGrpSpPr/>
          <p:nvPr/>
        </p:nvGrpSpPr>
        <p:grpSpPr>
          <a:xfrm>
            <a:off x="4861723" y="1203170"/>
            <a:ext cx="2335101" cy="3203872"/>
            <a:chOff x="3779900" y="1733725"/>
            <a:chExt cx="1636950" cy="2245975"/>
          </a:xfrm>
        </p:grpSpPr>
        <p:sp>
          <p:nvSpPr>
            <p:cNvPr id="2132" name="Google Shape;2132;p65"/>
            <p:cNvSpPr/>
            <p:nvPr/>
          </p:nvSpPr>
          <p:spPr>
            <a:xfrm>
              <a:off x="3779900" y="1733725"/>
              <a:ext cx="1636950" cy="2245975"/>
            </a:xfrm>
            <a:custGeom>
              <a:avLst/>
              <a:gdLst/>
              <a:ahLst/>
              <a:cxnLst/>
              <a:rect l="l" t="t" r="r" b="b"/>
              <a:pathLst>
                <a:path w="65478" h="89839" extrusionOk="0">
                  <a:moveTo>
                    <a:pt x="62073" y="519"/>
                  </a:moveTo>
                  <a:cubicBezTo>
                    <a:pt x="63667" y="519"/>
                    <a:pt x="64960" y="1813"/>
                    <a:pt x="64960" y="3407"/>
                  </a:cubicBezTo>
                  <a:lnTo>
                    <a:pt x="64960" y="86431"/>
                  </a:lnTo>
                  <a:cubicBezTo>
                    <a:pt x="64960" y="88023"/>
                    <a:pt x="63664" y="89320"/>
                    <a:pt x="62071" y="89320"/>
                  </a:cubicBezTo>
                  <a:lnTo>
                    <a:pt x="3407" y="89320"/>
                  </a:lnTo>
                  <a:cubicBezTo>
                    <a:pt x="1814" y="89320"/>
                    <a:pt x="518" y="88023"/>
                    <a:pt x="518" y="86431"/>
                  </a:cubicBezTo>
                  <a:lnTo>
                    <a:pt x="518" y="3407"/>
                  </a:lnTo>
                  <a:cubicBezTo>
                    <a:pt x="518" y="1815"/>
                    <a:pt x="1814" y="519"/>
                    <a:pt x="3407" y="519"/>
                  </a:cubicBezTo>
                  <a:lnTo>
                    <a:pt x="62071" y="519"/>
                  </a:lnTo>
                  <a:cubicBezTo>
                    <a:pt x="62071" y="519"/>
                    <a:pt x="62072" y="519"/>
                    <a:pt x="62073" y="519"/>
                  </a:cubicBezTo>
                  <a:close/>
                  <a:moveTo>
                    <a:pt x="3407" y="0"/>
                  </a:moveTo>
                  <a:cubicBezTo>
                    <a:pt x="1528" y="0"/>
                    <a:pt x="1" y="1528"/>
                    <a:pt x="1" y="3407"/>
                  </a:cubicBezTo>
                  <a:lnTo>
                    <a:pt x="1" y="86431"/>
                  </a:lnTo>
                  <a:cubicBezTo>
                    <a:pt x="1" y="88309"/>
                    <a:pt x="1528" y="89838"/>
                    <a:pt x="3407" y="89838"/>
                  </a:cubicBezTo>
                  <a:lnTo>
                    <a:pt x="62071" y="89838"/>
                  </a:lnTo>
                  <a:cubicBezTo>
                    <a:pt x="63950" y="89838"/>
                    <a:pt x="65477" y="88309"/>
                    <a:pt x="65477" y="86431"/>
                  </a:cubicBezTo>
                  <a:lnTo>
                    <a:pt x="65477" y="3407"/>
                  </a:lnTo>
                  <a:cubicBezTo>
                    <a:pt x="65477" y="1525"/>
                    <a:pt x="63953" y="0"/>
                    <a:pt x="6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5"/>
            <p:cNvSpPr/>
            <p:nvPr/>
          </p:nvSpPr>
          <p:spPr>
            <a:xfrm>
              <a:off x="4579775" y="1823025"/>
              <a:ext cx="38700" cy="38650"/>
            </a:xfrm>
            <a:custGeom>
              <a:avLst/>
              <a:gdLst/>
              <a:ahLst/>
              <a:cxnLst/>
              <a:rect l="l" t="t" r="r" b="b"/>
              <a:pathLst>
                <a:path w="1548" h="1546" extrusionOk="0">
                  <a:moveTo>
                    <a:pt x="0" y="803"/>
                  </a:moveTo>
                  <a:lnTo>
                    <a:pt x="0" y="803"/>
                  </a:lnTo>
                  <a:cubicBezTo>
                    <a:pt x="0" y="501"/>
                    <a:pt x="181" y="230"/>
                    <a:pt x="459" y="115"/>
                  </a:cubicBezTo>
                  <a:cubicBezTo>
                    <a:pt x="737" y="0"/>
                    <a:pt x="1057" y="63"/>
                    <a:pt x="1271" y="277"/>
                  </a:cubicBezTo>
                  <a:cubicBezTo>
                    <a:pt x="1483" y="489"/>
                    <a:pt x="1547" y="809"/>
                    <a:pt x="1432" y="1087"/>
                  </a:cubicBezTo>
                  <a:cubicBezTo>
                    <a:pt x="1317" y="1365"/>
                    <a:pt x="1045" y="1546"/>
                    <a:pt x="745" y="1546"/>
                  </a:cubicBezTo>
                  <a:cubicBezTo>
                    <a:pt x="334" y="1546"/>
                    <a:pt x="0" y="1214"/>
                    <a:pt x="0" y="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5"/>
            <p:cNvSpPr/>
            <p:nvPr/>
          </p:nvSpPr>
          <p:spPr>
            <a:xfrm>
              <a:off x="3902182" y="1945972"/>
              <a:ext cx="1392400" cy="1821397"/>
            </a:xfrm>
            <a:custGeom>
              <a:avLst/>
              <a:gdLst/>
              <a:ahLst/>
              <a:cxnLst/>
              <a:rect l="l" t="t" r="r" b="b"/>
              <a:pathLst>
                <a:path w="55696" h="79381" extrusionOk="0">
                  <a:moveTo>
                    <a:pt x="55437" y="260"/>
                  </a:moveTo>
                  <a:lnTo>
                    <a:pt x="55437" y="79122"/>
                  </a:lnTo>
                  <a:lnTo>
                    <a:pt x="259" y="79122"/>
                  </a:lnTo>
                  <a:lnTo>
                    <a:pt x="259" y="260"/>
                  </a:lnTo>
                  <a:close/>
                  <a:moveTo>
                    <a:pt x="129" y="0"/>
                  </a:moveTo>
                  <a:cubicBezTo>
                    <a:pt x="59" y="0"/>
                    <a:pt x="1" y="59"/>
                    <a:pt x="1" y="130"/>
                  </a:cubicBezTo>
                  <a:lnTo>
                    <a:pt x="1" y="79252"/>
                  </a:lnTo>
                  <a:cubicBezTo>
                    <a:pt x="1" y="79322"/>
                    <a:pt x="59" y="79380"/>
                    <a:pt x="129" y="79380"/>
                  </a:cubicBezTo>
                  <a:lnTo>
                    <a:pt x="55567" y="79380"/>
                  </a:lnTo>
                  <a:cubicBezTo>
                    <a:pt x="55637" y="79380"/>
                    <a:pt x="55695" y="79324"/>
                    <a:pt x="55695" y="79252"/>
                  </a:cubicBezTo>
                  <a:lnTo>
                    <a:pt x="55695" y="130"/>
                  </a:lnTo>
                  <a:cubicBezTo>
                    <a:pt x="55695" y="59"/>
                    <a:pt x="55637" y="0"/>
                    <a:pt x="555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5"/>
            <p:cNvSpPr/>
            <p:nvPr/>
          </p:nvSpPr>
          <p:spPr>
            <a:xfrm>
              <a:off x="4536425" y="3828600"/>
              <a:ext cx="124775" cy="79200"/>
            </a:xfrm>
            <a:custGeom>
              <a:avLst/>
              <a:gdLst/>
              <a:ahLst/>
              <a:cxnLst/>
              <a:rect l="l" t="t" r="r" b="b"/>
              <a:pathLst>
                <a:path w="4991" h="3168" extrusionOk="0">
                  <a:moveTo>
                    <a:pt x="3389" y="519"/>
                  </a:moveTo>
                  <a:cubicBezTo>
                    <a:pt x="3977" y="519"/>
                    <a:pt x="4455" y="996"/>
                    <a:pt x="4455" y="1583"/>
                  </a:cubicBezTo>
                  <a:cubicBezTo>
                    <a:pt x="4455" y="2172"/>
                    <a:pt x="3977" y="2649"/>
                    <a:pt x="3389" y="2649"/>
                  </a:cubicBezTo>
                  <a:lnTo>
                    <a:pt x="1567" y="2649"/>
                  </a:lnTo>
                  <a:cubicBezTo>
                    <a:pt x="978" y="2649"/>
                    <a:pt x="501" y="2172"/>
                    <a:pt x="501" y="1583"/>
                  </a:cubicBezTo>
                  <a:cubicBezTo>
                    <a:pt x="501" y="996"/>
                    <a:pt x="978" y="519"/>
                    <a:pt x="1567" y="519"/>
                  </a:cubicBezTo>
                  <a:close/>
                  <a:moveTo>
                    <a:pt x="3406" y="0"/>
                  </a:moveTo>
                  <a:cubicBezTo>
                    <a:pt x="3400" y="0"/>
                    <a:pt x="3395" y="0"/>
                    <a:pt x="3389" y="0"/>
                  </a:cubicBezTo>
                  <a:lnTo>
                    <a:pt x="1567" y="0"/>
                  </a:lnTo>
                  <a:cubicBezTo>
                    <a:pt x="700" y="11"/>
                    <a:pt x="0" y="716"/>
                    <a:pt x="0" y="1585"/>
                  </a:cubicBezTo>
                  <a:cubicBezTo>
                    <a:pt x="0" y="2452"/>
                    <a:pt x="700" y="3159"/>
                    <a:pt x="1567" y="3168"/>
                  </a:cubicBezTo>
                  <a:lnTo>
                    <a:pt x="3389" y="3168"/>
                  </a:lnTo>
                  <a:cubicBezTo>
                    <a:pt x="3396" y="3168"/>
                    <a:pt x="3402" y="3168"/>
                    <a:pt x="3408" y="3168"/>
                  </a:cubicBezTo>
                  <a:cubicBezTo>
                    <a:pt x="4280" y="3168"/>
                    <a:pt x="4990" y="2459"/>
                    <a:pt x="4990" y="1585"/>
                  </a:cubicBezTo>
                  <a:cubicBezTo>
                    <a:pt x="4990" y="708"/>
                    <a:pt x="4279" y="0"/>
                    <a:pt x="3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36" name="Google Shape;2136;p65"/>
          <p:cNvCxnSpPr/>
          <p:nvPr/>
        </p:nvCxnSpPr>
        <p:spPr>
          <a:xfrm>
            <a:off x="1047465" y="445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098" name="Picture 2" descr="Preparing Data for EDA">
            <a:extLst>
              <a:ext uri="{FF2B5EF4-FFF2-40B4-BE49-F238E27FC236}">
                <a16:creationId xmlns:a16="http://schemas.microsoft.com/office/drawing/2014/main" id="{74DFF5B4-6012-4538-813D-C94E8DCE6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158" y="1459168"/>
            <a:ext cx="1986252" cy="262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358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 </a:t>
            </a:r>
            <a:r>
              <a:rPr lang="en-ID" dirty="0"/>
              <a:t>ADE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Mendeteksi</a:t>
            </a:r>
            <a:r>
              <a:rPr lang="en" sz="1800" i="1" dirty="0"/>
              <a:t> outlier</a:t>
            </a:r>
            <a:r>
              <a:rPr lang="en" sz="1800" dirty="0"/>
              <a:t> dan anomali</a:t>
            </a:r>
            <a:endParaRPr sz="1800"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03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Persiapan data sebelum menggunakan model ML</a:t>
            </a:r>
            <a:endParaRPr sz="1800"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</a:t>
            </a:r>
            <a:r>
              <a:rPr lang="en-ID" sz="1800" dirty="0" err="1"/>
              <a:t>emahami</a:t>
            </a:r>
            <a:r>
              <a:rPr lang="en-ID" sz="1800" dirty="0"/>
              <a:t> </a:t>
            </a:r>
            <a:r>
              <a:rPr lang="en-ID" sz="1800" dirty="0" err="1"/>
              <a:t>distribusi</a:t>
            </a:r>
            <a:r>
              <a:rPr lang="en-ID" sz="1800" dirty="0"/>
              <a:t> data</a:t>
            </a:r>
            <a:endParaRPr sz="1800"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6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284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Deskripsi</a:t>
            </a:r>
            <a:r>
              <a:rPr lang="en-US" dirty="0"/>
              <a:t> Data</a:t>
            </a:r>
            <a:endParaRPr dirty="0"/>
          </a:p>
        </p:txBody>
      </p:sp>
      <p:sp>
        <p:nvSpPr>
          <p:cNvPr id="2098" name="Google Shape;2098;p63"/>
          <p:cNvSpPr txBox="1">
            <a:spLocks noGrp="1"/>
          </p:cNvSpPr>
          <p:nvPr>
            <p:ph type="title" idx="2"/>
          </p:nvPr>
        </p:nvSpPr>
        <p:spPr>
          <a:xfrm>
            <a:off x="307078" y="1427799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Sumber </a:t>
            </a:r>
            <a:r>
              <a:rPr lang="en-ID" dirty="0"/>
              <a:t>data </a:t>
            </a:r>
            <a:r>
              <a:rPr lang="en" dirty="0"/>
              <a:t> </a:t>
            </a:r>
            <a:endParaRPr dirty="0"/>
          </a:p>
        </p:txBody>
      </p:sp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1348500" y="1728104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yang digunakan bersumber dari website kaggle.com</a:t>
            </a:r>
            <a:endParaRPr dirty="0"/>
          </a:p>
        </p:txBody>
      </p:sp>
      <p:sp>
        <p:nvSpPr>
          <p:cNvPr id="2100" name="Google Shape;2100;p63"/>
          <p:cNvSpPr txBox="1">
            <a:spLocks noGrp="1"/>
          </p:cNvSpPr>
          <p:nvPr>
            <p:ph type="title" idx="3"/>
          </p:nvPr>
        </p:nvSpPr>
        <p:spPr>
          <a:xfrm>
            <a:off x="-288061" y="3089996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Variabel </a:t>
            </a:r>
            <a:endParaRPr dirty="0"/>
          </a:p>
        </p:txBody>
      </p:sp>
      <p:sp>
        <p:nvSpPr>
          <p:cNvPr id="2101" name="Google Shape;2101;p63"/>
          <p:cNvSpPr txBox="1">
            <a:spLocks noGrp="1"/>
          </p:cNvSpPr>
          <p:nvPr>
            <p:ph type="subTitle" idx="4"/>
          </p:nvPr>
        </p:nvSpPr>
        <p:spPr>
          <a:xfrm>
            <a:off x="1237895" y="3358995"/>
            <a:ext cx="3259675" cy="1691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Terdapat 8 variabel yang digunakan yaitu </a:t>
            </a:r>
            <a:r>
              <a:rPr lang="en-ID" dirty="0"/>
              <a:t>entity, code, year, GDP, share of GDP, government expenditure, dan inflation</a:t>
            </a:r>
            <a:endParaRPr dirty="0"/>
          </a:p>
        </p:txBody>
      </p:sp>
      <p:sp>
        <p:nvSpPr>
          <p:cNvPr id="2102" name="Google Shape;2102;p63"/>
          <p:cNvSpPr txBox="1">
            <a:spLocks noGrp="1"/>
          </p:cNvSpPr>
          <p:nvPr>
            <p:ph type="title" idx="5"/>
          </p:nvPr>
        </p:nvSpPr>
        <p:spPr>
          <a:xfrm>
            <a:off x="5078163" y="1427799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</a:t>
            </a:r>
            <a:r>
              <a:rPr lang="en-ID" dirty="0"/>
              <a:t>Data </a:t>
            </a:r>
            <a:endParaRPr dirty="0"/>
          </a:p>
        </p:txBody>
      </p:sp>
      <p:sp>
        <p:nvSpPr>
          <p:cNvPr id="2103" name="Google Shape;2103;p63"/>
          <p:cNvSpPr txBox="1">
            <a:spLocks noGrp="1"/>
          </p:cNvSpPr>
          <p:nvPr>
            <p:ph type="subTitle" idx="6"/>
          </p:nvPr>
        </p:nvSpPr>
        <p:spPr>
          <a:xfrm>
            <a:off x="5078162" y="1713050"/>
            <a:ext cx="3385353" cy="13355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indikator m</a:t>
            </a:r>
            <a:r>
              <a:rPr lang="en-ID" dirty="0" err="1"/>
              <a:t>akroekonomi</a:t>
            </a:r>
            <a:r>
              <a:rPr lang="en" dirty="0"/>
              <a:t> dari berbagai negara dalam beberapa tahun. </a:t>
            </a:r>
            <a:endParaRPr dirty="0"/>
          </a:p>
        </p:txBody>
      </p:sp>
      <p:sp>
        <p:nvSpPr>
          <p:cNvPr id="2104" name="Google Shape;2104;p63"/>
          <p:cNvSpPr txBox="1">
            <a:spLocks noGrp="1"/>
          </p:cNvSpPr>
          <p:nvPr>
            <p:ph type="title" idx="7"/>
          </p:nvPr>
        </p:nvSpPr>
        <p:spPr>
          <a:xfrm>
            <a:off x="5067900" y="3048621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</a:t>
            </a:r>
            <a:r>
              <a:rPr lang="en-ID" dirty="0" err="1"/>
              <a:t>Jumlah</a:t>
            </a:r>
            <a:r>
              <a:rPr lang="en-ID" dirty="0"/>
              <a:t> data </a:t>
            </a:r>
            <a:endParaRPr dirty="0"/>
          </a:p>
        </p:txBody>
      </p:sp>
      <p:sp>
        <p:nvSpPr>
          <p:cNvPr id="2105" name="Google Shape;2105;p63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berjumlah </a:t>
            </a:r>
            <a:r>
              <a:rPr lang="en-ID" dirty="0" err="1"/>
              <a:t>sebanyak</a:t>
            </a:r>
            <a:r>
              <a:rPr lang="en-ID" dirty="0"/>
              <a:t> </a:t>
            </a:r>
            <a:r>
              <a:rPr lang="en" dirty="0"/>
              <a:t>147.615 </a:t>
            </a:r>
            <a:r>
              <a:rPr lang="en" i="1" dirty="0"/>
              <a:t>entries. </a:t>
            </a:r>
            <a:endParaRPr i="1" dirty="0"/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7" name="Google Shape;2107;p63"/>
          <p:cNvCxnSpPr/>
          <p:nvPr/>
        </p:nvCxnSpPr>
        <p:spPr>
          <a:xfrm>
            <a:off x="1348500" y="3048622"/>
            <a:ext cx="644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8" name="Google Shape;2108;p63"/>
          <p:cNvCxnSpPr/>
          <p:nvPr/>
        </p:nvCxnSpPr>
        <p:spPr>
          <a:xfrm>
            <a:off x="4572000" y="1566172"/>
            <a:ext cx="0" cy="2964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46700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616633" y="1445004"/>
            <a:ext cx="6517273" cy="1936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Data dalam projek ka</a:t>
            </a:r>
            <a:r>
              <a:rPr lang="en-ID" sz="2400" dirty="0"/>
              <a:t>li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diolah</a:t>
            </a:r>
            <a:r>
              <a:rPr lang="en-ID" sz="2400" dirty="0"/>
              <a:t> </a:t>
            </a:r>
            <a:r>
              <a:rPr lang="en-ID" sz="2400" dirty="0" err="1"/>
              <a:t>melalui</a:t>
            </a:r>
            <a:r>
              <a:rPr lang="en-ID" sz="2400" dirty="0"/>
              <a:t> </a:t>
            </a:r>
            <a:r>
              <a:rPr lang="en-ID" sz="2400" i="1" dirty="0"/>
              <a:t>Google </a:t>
            </a:r>
            <a:r>
              <a:rPr lang="en-ID" sz="2400" i="1" dirty="0" err="1"/>
              <a:t>Colaboratory</a:t>
            </a:r>
            <a:r>
              <a:rPr lang="en-ID" sz="2400" i="1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fokus</a:t>
            </a:r>
            <a:r>
              <a:rPr lang="en-ID" sz="2400" dirty="0"/>
              <a:t> </a:t>
            </a:r>
            <a:r>
              <a:rPr lang="en-ID" sz="2400" dirty="0" err="1"/>
              <a:t>utama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menangani</a:t>
            </a:r>
            <a:r>
              <a:rPr lang="en-ID" sz="2400" dirty="0"/>
              <a:t> </a:t>
            </a:r>
            <a:r>
              <a:rPr lang="en-ID" sz="2400" i="1" dirty="0"/>
              <a:t>missing value </a:t>
            </a:r>
            <a:r>
              <a:rPr lang="en-ID" sz="2400" dirty="0"/>
              <a:t>dan data </a:t>
            </a:r>
            <a:r>
              <a:rPr lang="en-ID" sz="2400" dirty="0" err="1"/>
              <a:t>duplikat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4474276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1028</Words>
  <Application>Microsoft Office PowerPoint</Application>
  <PresentationFormat>On-screen Show (16:9)</PresentationFormat>
  <Paragraphs>68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Montserrat ExtraBold</vt:lpstr>
      <vt:lpstr>Montserrat</vt:lpstr>
      <vt:lpstr>Futuristic Background by Slidesgo</vt:lpstr>
      <vt:lpstr>EXPLANATORY DATA ANALYSIS USING MACROECONOMIC INDICATORS DATA</vt:lpstr>
      <vt:lpstr>01</vt:lpstr>
      <vt:lpstr>BIODATA DIRI</vt:lpstr>
      <vt:lpstr>PowerPoint Presentation</vt:lpstr>
      <vt:lpstr>PROJEK ADE </vt:lpstr>
      <vt:lpstr>Analisis Data Eksplorasi (ADE) </vt:lpstr>
      <vt:lpstr>Tujuan ADE</vt:lpstr>
      <vt:lpstr>Deskripsi Data</vt:lpstr>
      <vt:lpstr>Data dalam projek kali ini diolah melalui Google Colaboratory dengan fokus utama untuk menangani missing value dan data duplikat</vt:lpstr>
      <vt:lpstr>Tahapan ADE  </vt:lpstr>
      <vt:lpstr>Tahapan ADE  </vt:lpstr>
      <vt:lpstr>Tahapan ADE  </vt:lpstr>
      <vt:lpstr>Tahapan ADE  </vt:lpstr>
      <vt:lpstr>Tahapan ADE  </vt:lpstr>
      <vt:lpstr>Tahapan ADE  </vt:lpstr>
      <vt:lpstr>Tahapan ADE  </vt:lpstr>
      <vt:lpstr>Tahapan ADE  </vt:lpstr>
      <vt:lpstr>Tahapan ADE  </vt:lpstr>
      <vt:lpstr>Tahapan ADE  </vt:lpstr>
      <vt:lpstr>Tahapan ADE  </vt:lpstr>
      <vt:lpstr>PENUTUP </vt:lpstr>
      <vt:lpstr>Terima kasih    Terbuka untuk berbagai saran dan masukan.  Kunjungi :  Linkedin: https://www.linkedin.com/in/ratil-tartila-896b0b241/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EXPLANATORY DATA ANALYSIS USING MACROECONOMIC INDICATORS DATA</dc:title>
  <cp:lastModifiedBy>Lenovo</cp:lastModifiedBy>
  <cp:revision>55</cp:revision>
  <dcterms:modified xsi:type="dcterms:W3CDTF">2025-05-14T16:09:57Z</dcterms:modified>
</cp:coreProperties>
</file>